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7"/>
  </p:notesMasterIdLst>
  <p:handoutMasterIdLst>
    <p:handoutMasterId r:id="rId28"/>
  </p:handoutMasterIdLst>
  <p:sldIdLst>
    <p:sldId id="369" r:id="rId2"/>
    <p:sldId id="372" r:id="rId3"/>
    <p:sldId id="383" r:id="rId4"/>
    <p:sldId id="398" r:id="rId5"/>
    <p:sldId id="374" r:id="rId6"/>
    <p:sldId id="375" r:id="rId7"/>
    <p:sldId id="376" r:id="rId8"/>
    <p:sldId id="399" r:id="rId9"/>
    <p:sldId id="377" r:id="rId10"/>
    <p:sldId id="378" r:id="rId11"/>
    <p:sldId id="379" r:id="rId12"/>
    <p:sldId id="380" r:id="rId13"/>
    <p:sldId id="381" r:id="rId14"/>
    <p:sldId id="382" r:id="rId15"/>
    <p:sldId id="384" r:id="rId16"/>
    <p:sldId id="385" r:id="rId17"/>
    <p:sldId id="393" r:id="rId18"/>
    <p:sldId id="394" r:id="rId19"/>
    <p:sldId id="395" r:id="rId20"/>
    <p:sldId id="386" r:id="rId21"/>
    <p:sldId id="387" r:id="rId22"/>
    <p:sldId id="392" r:id="rId23"/>
    <p:sldId id="389" r:id="rId24"/>
    <p:sldId id="390" r:id="rId25"/>
    <p:sldId id="391" r:id="rId26"/>
  </p:sldIdLst>
  <p:sldSz cx="9144000" cy="6858000" type="screen4x3"/>
  <p:notesSz cx="6794500" cy="9931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8645" y="0"/>
            <a:ext cx="2944283" cy="496570"/>
          </a:xfrm>
          <a:prstGeom prst="rect">
            <a:avLst/>
          </a:prstGeom>
        </p:spPr>
        <p:txBody>
          <a:bodyPr vert="horz" lIns="91440" tIns="45720" rIns="91440" bIns="45720" rtlCol="0"/>
          <a:lstStyle>
            <a:lvl1pPr algn="r">
              <a:defRPr sz="1200"/>
            </a:lvl1pPr>
          </a:lstStyle>
          <a:p>
            <a:fld id="{A4C1CC99-28C0-4E1E-B1D4-690341BC4B24}" type="datetimeFigureOut">
              <a:rPr lang="en-GB" smtClean="0"/>
              <a:t>17/04/2013</a:t>
            </a:fld>
            <a:endParaRPr lang="en-GB"/>
          </a:p>
        </p:txBody>
      </p:sp>
      <p:sp>
        <p:nvSpPr>
          <p:cNvPr id="4" name="Footer Placeholder 3"/>
          <p:cNvSpPr>
            <a:spLocks noGrp="1"/>
          </p:cNvSpPr>
          <p:nvPr>
            <p:ph type="ftr" sz="quarter" idx="2"/>
          </p:nvPr>
        </p:nvSpPr>
        <p:spPr>
          <a:xfrm>
            <a:off x="0" y="9433106"/>
            <a:ext cx="2944283" cy="49657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8645" y="9433106"/>
            <a:ext cx="2944283" cy="496570"/>
          </a:xfrm>
          <a:prstGeom prst="rect">
            <a:avLst/>
          </a:prstGeom>
        </p:spPr>
        <p:txBody>
          <a:bodyPr vert="horz" lIns="91440" tIns="45720" rIns="91440" bIns="45720" rtlCol="0" anchor="b"/>
          <a:lstStyle>
            <a:lvl1pPr algn="r">
              <a:defRPr sz="1200"/>
            </a:lvl1pPr>
          </a:lstStyle>
          <a:p>
            <a:fld id="{4BD1926D-C122-4CAF-A2C6-42ED267524FB}" type="slidenum">
              <a:rPr lang="en-GB" smtClean="0"/>
              <a:t>‹#›</a:t>
            </a:fld>
            <a:endParaRPr lang="en-GB"/>
          </a:p>
        </p:txBody>
      </p:sp>
    </p:spTree>
    <p:extLst>
      <p:ext uri="{BB962C8B-B14F-4D97-AF65-F5344CB8AC3E}">
        <p14:creationId xmlns:p14="http://schemas.microsoft.com/office/powerpoint/2010/main" val="13108327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8645" y="0"/>
            <a:ext cx="2944283" cy="496570"/>
          </a:xfrm>
          <a:prstGeom prst="rect">
            <a:avLst/>
          </a:prstGeom>
        </p:spPr>
        <p:txBody>
          <a:bodyPr vert="horz" lIns="91440" tIns="45720" rIns="91440" bIns="45720" rtlCol="0"/>
          <a:lstStyle>
            <a:lvl1pPr algn="r">
              <a:defRPr sz="1200"/>
            </a:lvl1pPr>
          </a:lstStyle>
          <a:p>
            <a:fld id="{11482C7D-9F21-4EF6-B00C-9EB359F839F2}" type="datetimeFigureOut">
              <a:rPr lang="en-US" smtClean="0"/>
              <a:pPr/>
              <a:t>4/17/2013</a:t>
            </a:fld>
            <a:endParaRPr lang="en-US"/>
          </a:p>
        </p:txBody>
      </p:sp>
      <p:sp>
        <p:nvSpPr>
          <p:cNvPr id="4" name="Slide Image Placeholder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0" y="4717415"/>
            <a:ext cx="5435600" cy="446913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33106"/>
            <a:ext cx="2944283" cy="49657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8645" y="9433106"/>
            <a:ext cx="2944283" cy="496570"/>
          </a:xfrm>
          <a:prstGeom prst="rect">
            <a:avLst/>
          </a:prstGeom>
        </p:spPr>
        <p:txBody>
          <a:bodyPr vert="horz" lIns="91440" tIns="45720" rIns="91440" bIns="45720" rtlCol="0" anchor="b"/>
          <a:lstStyle>
            <a:lvl1pPr algn="r">
              <a:defRPr sz="1200"/>
            </a:lvl1pPr>
          </a:lstStyle>
          <a:p>
            <a:fld id="{C52BBC31-CF11-4DC3-925D-07FA69D21993}" type="slidenum">
              <a:rPr lang="en-US" smtClean="0"/>
              <a:pPr/>
              <a:t>‹#›</a:t>
            </a:fld>
            <a:endParaRPr lang="en-US"/>
          </a:p>
        </p:txBody>
      </p:sp>
    </p:spTree>
    <p:extLst>
      <p:ext uri="{BB962C8B-B14F-4D97-AF65-F5344CB8AC3E}">
        <p14:creationId xmlns:p14="http://schemas.microsoft.com/office/powerpoint/2010/main" val="38939279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54F5DDF-03A8-48E8-B10D-977BCC874D64}" type="datetimeFigureOut">
              <a:rPr lang="en-US" smtClean="0"/>
              <a:pPr/>
              <a:t>4/17/2013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7FA39127-B664-48F5-A7DC-840EE62AA4E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54F5DDF-03A8-48E8-B10D-977BCC874D64}" type="datetimeFigureOut">
              <a:rPr lang="en-US" smtClean="0"/>
              <a:pPr/>
              <a:t>4/17/2013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A39127-B664-48F5-A7DC-840EE62AA4E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54F5DDF-03A8-48E8-B10D-977BCC874D64}" type="datetimeFigureOut">
              <a:rPr lang="en-US" smtClean="0"/>
              <a:pPr/>
              <a:t>4/17/2013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A39127-B664-48F5-A7DC-840EE62AA4E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54F5DDF-03A8-48E8-B10D-977BCC874D64}" type="datetimeFigureOut">
              <a:rPr lang="en-US" smtClean="0"/>
              <a:pPr/>
              <a:t>4/17/2013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A39127-B664-48F5-A7DC-840EE62AA4E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54F5DDF-03A8-48E8-B10D-977BCC874D64}" type="datetimeFigureOut">
              <a:rPr lang="en-US" smtClean="0"/>
              <a:pPr/>
              <a:t>4/17/2013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A39127-B664-48F5-A7DC-840EE62AA4E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54F5DDF-03A8-48E8-B10D-977BCC874D64}" type="datetimeFigureOut">
              <a:rPr lang="en-US" smtClean="0"/>
              <a:pPr/>
              <a:t>4/17/2013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A39127-B664-48F5-A7DC-840EE62AA4E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54F5DDF-03A8-48E8-B10D-977BCC874D64}" type="datetimeFigureOut">
              <a:rPr lang="en-US" smtClean="0"/>
              <a:pPr/>
              <a:t>4/17/2013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A39127-B664-48F5-A7DC-840EE62AA4E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54F5DDF-03A8-48E8-B10D-977BCC874D64}" type="datetimeFigureOut">
              <a:rPr lang="en-US" smtClean="0"/>
              <a:pPr/>
              <a:t>4/17/2013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A39127-B664-48F5-A7DC-840EE62AA4E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4F5DDF-03A8-48E8-B10D-977BCC874D64}" type="datetimeFigureOut">
              <a:rPr lang="en-US" smtClean="0"/>
              <a:pPr/>
              <a:t>4/17/2013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A39127-B664-48F5-A7DC-840EE62AA4E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54F5DDF-03A8-48E8-B10D-977BCC874D64}" type="datetimeFigureOut">
              <a:rPr lang="en-US" smtClean="0"/>
              <a:pPr/>
              <a:t>4/17/2013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A39127-B664-48F5-A7DC-840EE62AA4E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54F5DDF-03A8-48E8-B10D-977BCC874D64}" type="datetimeFigureOut">
              <a:rPr lang="en-US" smtClean="0"/>
              <a:pPr/>
              <a:t>4/17/2013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7FA39127-B664-48F5-A7DC-840EE62AA4E4}"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54F5DDF-03A8-48E8-B10D-977BCC874D64}" type="datetimeFigureOut">
              <a:rPr lang="en-US" smtClean="0"/>
              <a:pPr/>
              <a:t>4/17/2013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FA39127-B664-48F5-A7DC-840EE62AA4E4}"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652904"/>
          </a:xfrm>
        </p:spPr>
        <p:txBody>
          <a:bodyPr>
            <a:normAutofit/>
          </a:bodyPr>
          <a:lstStyle/>
          <a:p>
            <a:r>
              <a:rPr lang="en-GB" dirty="0" smtClean="0"/>
              <a:t>Communication strategies</a:t>
            </a:r>
            <a:endParaRPr lang="en-GB" dirty="0"/>
          </a:p>
        </p:txBody>
      </p:sp>
      <p:sp>
        <p:nvSpPr>
          <p:cNvPr id="3" name="Content Placeholder 2"/>
          <p:cNvSpPr>
            <a:spLocks noGrp="1"/>
          </p:cNvSpPr>
          <p:nvPr>
            <p:ph idx="1"/>
          </p:nvPr>
        </p:nvSpPr>
        <p:spPr/>
        <p:txBody>
          <a:bodyPr/>
          <a:lstStyle/>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smtClean="0"/>
          </a:p>
          <a:p>
            <a:pPr marL="0" indent="0">
              <a:buNone/>
            </a:pPr>
            <a:r>
              <a:rPr lang="en-GB" smtClean="0"/>
              <a:t>LMS  Spring </a:t>
            </a:r>
            <a:r>
              <a:rPr lang="en-GB" dirty="0" smtClean="0"/>
              <a:t>term 2013</a:t>
            </a:r>
            <a:endParaRPr lang="en-GB" dirty="0"/>
          </a:p>
          <a:p>
            <a:pPr marL="0" indent="0">
              <a:buNone/>
            </a:pPr>
            <a:endParaRPr lang="en-GB" dirty="0" smtClean="0"/>
          </a:p>
          <a:p>
            <a:pPr marL="0" indent="0">
              <a:buNone/>
            </a:pPr>
            <a:r>
              <a:rPr lang="en-GB" dirty="0" smtClean="0"/>
              <a:t>						Alastair Henry</a:t>
            </a:r>
          </a:p>
        </p:txBody>
      </p:sp>
    </p:spTree>
    <p:extLst>
      <p:ext uri="{BB962C8B-B14F-4D97-AF65-F5344CB8AC3E}">
        <p14:creationId xmlns:p14="http://schemas.microsoft.com/office/powerpoint/2010/main" val="7920202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64672"/>
          </a:xfrm>
        </p:spPr>
        <p:txBody>
          <a:bodyPr>
            <a:normAutofit fontScale="90000"/>
          </a:bodyPr>
          <a:lstStyle/>
          <a:p>
            <a:r>
              <a:rPr lang="en-GB" dirty="0" err="1" smtClean="0"/>
              <a:t>Strategier</a:t>
            </a:r>
            <a:r>
              <a:rPr lang="en-GB" dirty="0" smtClean="0"/>
              <a:t> vid </a:t>
            </a:r>
            <a:r>
              <a:rPr lang="en-GB" dirty="0" err="1" smtClean="0"/>
              <a:t>produktion</a:t>
            </a:r>
            <a:endParaRPr lang="en-GB" dirty="0"/>
          </a:p>
        </p:txBody>
      </p:sp>
      <p:sp>
        <p:nvSpPr>
          <p:cNvPr id="3" name="Content Placeholder 2"/>
          <p:cNvSpPr>
            <a:spLocks noGrp="1"/>
          </p:cNvSpPr>
          <p:nvPr>
            <p:ph idx="1"/>
          </p:nvPr>
        </p:nvSpPr>
        <p:spPr>
          <a:xfrm>
            <a:off x="457200" y="1412776"/>
            <a:ext cx="8229600" cy="4911824"/>
          </a:xfrm>
        </p:spPr>
        <p:txBody>
          <a:bodyPr>
            <a:normAutofit fontScale="85000" lnSpcReduction="10000"/>
          </a:bodyPr>
          <a:lstStyle/>
          <a:p>
            <a:pPr marL="0" indent="0">
              <a:buNone/>
            </a:pPr>
            <a:r>
              <a:rPr lang="sv-SE" dirty="0" smtClean="0"/>
              <a:t>När </a:t>
            </a:r>
            <a:r>
              <a:rPr lang="sv-SE" dirty="0"/>
              <a:t>den språkliga förmågan inte räcker till behöver eleverna anpassa sitt språk till uppgiften och/eller mottagaren. De strategier som är ett centralt innehåll i kunskapsområdet som rör produktion, går ut på att eleverna ska kunna förtydliga eller stärka budskapet i den egna kommunikationen. Kursplanen utelämnar denna typ av strategier som innehåll i de lägre årskurserna. Elevernas språkliga repertoar är förmodligen ännu inte tillräckligt bred för att de ska kunna använda sig av exempelvis omformuleringar. Det hindrar inte att lärare arbetar med denna typ av strategier om det är relevant för eleverna.</a:t>
            </a:r>
          </a:p>
          <a:p>
            <a:pPr marL="0" indent="0">
              <a:buNone/>
            </a:pPr>
            <a:endParaRPr lang="sv-SE" sz="900" dirty="0" smtClean="0"/>
          </a:p>
          <a:p>
            <a:pPr marL="0" indent="0">
              <a:buNone/>
            </a:pPr>
            <a:r>
              <a:rPr lang="sv-SE" dirty="0" smtClean="0"/>
              <a:t>I </a:t>
            </a:r>
            <a:r>
              <a:rPr lang="sv-SE" dirty="0"/>
              <a:t>årskurserna 4–6 och 7–9 är </a:t>
            </a:r>
            <a:r>
              <a:rPr lang="sv-SE" i="1" dirty="0"/>
              <a:t>språkliga strategier för att förstå och göra sig förstådd när språket inte räcker till </a:t>
            </a:r>
            <a:r>
              <a:rPr lang="sv-SE" dirty="0"/>
              <a:t>ett centralt innehåll. Det kan handla om att kompensera på något sätt, till exempel att använda ett enklare språk än man normalt använder, att skriva om eller att bara beskriva delar av det man vill säga. </a:t>
            </a:r>
            <a:endParaRPr lang="en-GB" dirty="0"/>
          </a:p>
        </p:txBody>
      </p:sp>
    </p:spTree>
    <p:extLst>
      <p:ext uri="{BB962C8B-B14F-4D97-AF65-F5344CB8AC3E}">
        <p14:creationId xmlns:p14="http://schemas.microsoft.com/office/powerpoint/2010/main" val="871984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64672"/>
          </a:xfrm>
        </p:spPr>
        <p:txBody>
          <a:bodyPr>
            <a:normAutofit fontScale="90000"/>
          </a:bodyPr>
          <a:lstStyle/>
          <a:p>
            <a:r>
              <a:rPr lang="en-GB" dirty="0" err="1" smtClean="0"/>
              <a:t>Strategier</a:t>
            </a:r>
            <a:r>
              <a:rPr lang="en-GB" dirty="0" smtClean="0"/>
              <a:t> vid </a:t>
            </a:r>
            <a:r>
              <a:rPr lang="en-GB" dirty="0" err="1" smtClean="0"/>
              <a:t>interaktion</a:t>
            </a:r>
            <a:endParaRPr lang="en-GB" dirty="0"/>
          </a:p>
        </p:txBody>
      </p:sp>
      <p:sp>
        <p:nvSpPr>
          <p:cNvPr id="3" name="Content Placeholder 2"/>
          <p:cNvSpPr>
            <a:spLocks noGrp="1"/>
          </p:cNvSpPr>
          <p:nvPr>
            <p:ph idx="1"/>
          </p:nvPr>
        </p:nvSpPr>
        <p:spPr>
          <a:xfrm>
            <a:off x="457200" y="1412776"/>
            <a:ext cx="8229600" cy="4911824"/>
          </a:xfrm>
        </p:spPr>
        <p:txBody>
          <a:bodyPr>
            <a:normAutofit fontScale="92500"/>
          </a:bodyPr>
          <a:lstStyle/>
          <a:p>
            <a:pPr marL="0" indent="0">
              <a:buNone/>
            </a:pPr>
            <a:r>
              <a:rPr lang="sv-SE" dirty="0" smtClean="0"/>
              <a:t>Strategier </a:t>
            </a:r>
            <a:r>
              <a:rPr lang="sv-SE" dirty="0"/>
              <a:t>vid interaktion innefattar både receptiva och produktiva strategier. I ett samtal, en diskussion eller i ett chattforum, kan deltagarna göra på olika sätt för att stärka samarbetet och se till att samtalet utvecklar sig i rätt riktning. Att kunna välja rätt strategi för rätt tillfälle kan bidra till ömsesidig förståelse och ett fokuserat angreppssätt</a:t>
            </a:r>
            <a:r>
              <a:rPr lang="sv-SE" dirty="0" smtClean="0"/>
              <a:t>.</a:t>
            </a:r>
          </a:p>
          <a:p>
            <a:pPr marL="0" indent="0">
              <a:buNone/>
            </a:pPr>
            <a:endParaRPr lang="sv-SE" sz="900" dirty="0" smtClean="0"/>
          </a:p>
          <a:p>
            <a:pPr marL="0" indent="0">
              <a:buNone/>
            </a:pPr>
            <a:r>
              <a:rPr lang="sv-SE" dirty="0" smtClean="0"/>
              <a:t>I </a:t>
            </a:r>
            <a:r>
              <a:rPr lang="sv-SE" dirty="0"/>
              <a:t>årskurserna 4–6 ska undervisningen behandla </a:t>
            </a:r>
            <a:r>
              <a:rPr lang="sv-SE" i="1" dirty="0"/>
              <a:t>strategier för att delta i och bidra till samtal</a:t>
            </a:r>
            <a:r>
              <a:rPr lang="sv-SE" dirty="0"/>
              <a:t>. Olika sätt att bidra till att samtalet utvecklas kan vara att ställa uppföljande frågor, be om förtydliganden eller stödja samtalspartnern genom att med korta, enkla fraser förmedla att man förstår. </a:t>
            </a:r>
            <a:endParaRPr lang="en-GB" dirty="0"/>
          </a:p>
        </p:txBody>
      </p:sp>
    </p:spTree>
    <p:extLst>
      <p:ext uri="{BB962C8B-B14F-4D97-AF65-F5344CB8AC3E}">
        <p14:creationId xmlns:p14="http://schemas.microsoft.com/office/powerpoint/2010/main" val="3646394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64672"/>
          </a:xfrm>
        </p:spPr>
        <p:txBody>
          <a:bodyPr>
            <a:normAutofit fontScale="90000"/>
          </a:bodyPr>
          <a:lstStyle/>
          <a:p>
            <a:r>
              <a:rPr lang="en-GB" dirty="0" err="1" smtClean="0"/>
              <a:t>Strategier</a:t>
            </a:r>
            <a:r>
              <a:rPr lang="en-GB" dirty="0" smtClean="0"/>
              <a:t> vid </a:t>
            </a:r>
            <a:r>
              <a:rPr lang="en-GB" dirty="0" err="1" smtClean="0"/>
              <a:t>interaktion</a:t>
            </a:r>
            <a:endParaRPr lang="en-GB" dirty="0"/>
          </a:p>
        </p:txBody>
      </p:sp>
      <p:sp>
        <p:nvSpPr>
          <p:cNvPr id="3" name="Content Placeholder 2"/>
          <p:cNvSpPr>
            <a:spLocks noGrp="1"/>
          </p:cNvSpPr>
          <p:nvPr>
            <p:ph idx="1"/>
          </p:nvPr>
        </p:nvSpPr>
        <p:spPr>
          <a:xfrm>
            <a:off x="457200" y="1412776"/>
            <a:ext cx="8229600" cy="4911824"/>
          </a:xfrm>
        </p:spPr>
        <p:txBody>
          <a:bodyPr>
            <a:normAutofit fontScale="92500" lnSpcReduction="10000"/>
          </a:bodyPr>
          <a:lstStyle/>
          <a:p>
            <a:pPr marL="0" indent="0">
              <a:buNone/>
            </a:pPr>
            <a:r>
              <a:rPr lang="sv-SE" dirty="0" smtClean="0"/>
              <a:t>I </a:t>
            </a:r>
            <a:r>
              <a:rPr lang="sv-SE" dirty="0"/>
              <a:t>de högre årskurserna handlar strategierna vid interaktion om att kunna </a:t>
            </a:r>
            <a:r>
              <a:rPr lang="sv-SE" i="1" dirty="0"/>
              <a:t>bidra till och aktivt medverka i samtal genom att ta initiativ till interaktion, ge bekräftelse, ställa följdfrågor, ta initiativ till nya frågeställningar och ämnesområden samt för att avsluta samtalet</a:t>
            </a:r>
            <a:r>
              <a:rPr lang="sv-SE" dirty="0"/>
              <a:t>. </a:t>
            </a:r>
            <a:endParaRPr lang="sv-SE" dirty="0" smtClean="0"/>
          </a:p>
          <a:p>
            <a:pPr marL="0" indent="0">
              <a:buNone/>
            </a:pPr>
            <a:endParaRPr lang="sv-SE" sz="900" dirty="0"/>
          </a:p>
          <a:p>
            <a:pPr marL="0" indent="0">
              <a:buNone/>
            </a:pPr>
            <a:r>
              <a:rPr lang="sv-SE" dirty="0" smtClean="0"/>
              <a:t>Interaktion </a:t>
            </a:r>
            <a:r>
              <a:rPr lang="sv-SE" dirty="0"/>
              <a:t>sker ofta muntligt, ansikte mot ansikte, och kan även innefatta ogillande eller bekräftande språkljud och tonfall som uttrycker ironi eller gillande. Gester kan användas i förstärkande eller frågande syfte. Medvetenhet om att gester och annat kroppsspråk kan skilja sig åt mellan olika språkområden, och att kunna tolka och använda sådana sociokulturella inslag rätt, är ofta avgörande för att kunna kommunicera på ett givande sätt. </a:t>
            </a:r>
            <a:endParaRPr lang="en-GB" dirty="0"/>
          </a:p>
        </p:txBody>
      </p:sp>
    </p:spTree>
    <p:extLst>
      <p:ext uri="{BB962C8B-B14F-4D97-AF65-F5344CB8AC3E}">
        <p14:creationId xmlns:p14="http://schemas.microsoft.com/office/powerpoint/2010/main" val="905337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80696"/>
          </a:xfrm>
        </p:spPr>
        <p:txBody>
          <a:bodyPr>
            <a:normAutofit fontScale="90000"/>
          </a:bodyPr>
          <a:lstStyle/>
          <a:p>
            <a:r>
              <a:rPr lang="en-GB" dirty="0" err="1" smtClean="0"/>
              <a:t>Kunskapskrav</a:t>
            </a:r>
            <a:r>
              <a:rPr lang="en-GB" dirty="0" smtClean="0"/>
              <a:t> - </a:t>
            </a:r>
            <a:r>
              <a:rPr lang="en-GB" dirty="0" err="1" smtClean="0"/>
              <a:t>progressionen</a:t>
            </a:r>
            <a:endParaRPr lang="en-GB" dirty="0"/>
          </a:p>
        </p:txBody>
      </p:sp>
      <p:sp>
        <p:nvSpPr>
          <p:cNvPr id="3" name="Content Placeholder 2"/>
          <p:cNvSpPr>
            <a:spLocks noGrp="1"/>
          </p:cNvSpPr>
          <p:nvPr>
            <p:ph idx="1"/>
          </p:nvPr>
        </p:nvSpPr>
        <p:spPr>
          <a:xfrm>
            <a:off x="457200" y="1700808"/>
            <a:ext cx="8229600" cy="4623792"/>
          </a:xfrm>
        </p:spPr>
        <p:txBody>
          <a:bodyPr/>
          <a:lstStyle/>
          <a:p>
            <a:pPr marL="0" indent="0">
              <a:buNone/>
            </a:pPr>
            <a:r>
              <a:rPr lang="sv-SE" i="1" dirty="0"/>
              <a:t>– använda språkliga strategier för att förstå och göra sig </a:t>
            </a:r>
            <a:r>
              <a:rPr lang="sv-SE" i="1" dirty="0" smtClean="0"/>
              <a:t>förstådda</a:t>
            </a:r>
          </a:p>
          <a:p>
            <a:pPr marL="0" indent="0">
              <a:buNone/>
            </a:pPr>
            <a:endParaRPr lang="sv-SE" sz="800" dirty="0"/>
          </a:p>
          <a:p>
            <a:pPr marL="0" indent="0">
              <a:buNone/>
            </a:pPr>
            <a:r>
              <a:rPr lang="sv-SE" dirty="0"/>
              <a:t>Progressionen i förmågan att använda språkliga strategier ligger i att eleven i allt högre utsträckning väljer och använder funktionella strategier för att underlätta sin förståelse vid lyssnande och läsning. </a:t>
            </a:r>
            <a:endParaRPr lang="en-GB" dirty="0"/>
          </a:p>
        </p:txBody>
      </p:sp>
    </p:spTree>
    <p:extLst>
      <p:ext uri="{BB962C8B-B14F-4D97-AF65-F5344CB8AC3E}">
        <p14:creationId xmlns:p14="http://schemas.microsoft.com/office/powerpoint/2010/main" val="14951908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64672"/>
          </a:xfrm>
        </p:spPr>
        <p:txBody>
          <a:bodyPr>
            <a:normAutofit fontScale="90000"/>
          </a:bodyPr>
          <a:lstStyle/>
          <a:p>
            <a:r>
              <a:rPr lang="en-GB" dirty="0" smtClean="0"/>
              <a:t>To summarise…</a:t>
            </a:r>
            <a:endParaRPr lang="en-GB" dirty="0"/>
          </a:p>
        </p:txBody>
      </p:sp>
      <p:sp>
        <p:nvSpPr>
          <p:cNvPr id="3" name="Content Placeholder 2"/>
          <p:cNvSpPr>
            <a:spLocks noGrp="1"/>
          </p:cNvSpPr>
          <p:nvPr>
            <p:ph idx="1"/>
          </p:nvPr>
        </p:nvSpPr>
        <p:spPr>
          <a:xfrm>
            <a:off x="457200" y="1484784"/>
            <a:ext cx="8229600" cy="4839816"/>
          </a:xfrm>
        </p:spPr>
        <p:txBody>
          <a:bodyPr>
            <a:normAutofit/>
          </a:bodyPr>
          <a:lstStyle/>
          <a:p>
            <a:r>
              <a:rPr lang="en-GB" i="1" dirty="0" smtClean="0"/>
              <a:t>Communication Strategies </a:t>
            </a:r>
            <a:r>
              <a:rPr lang="en-GB" dirty="0" smtClean="0"/>
              <a:t>(CS) are nothing new – they are in fact an integral part of ‘Communicative </a:t>
            </a:r>
            <a:r>
              <a:rPr lang="en-GB" dirty="0"/>
              <a:t>C</a:t>
            </a:r>
            <a:r>
              <a:rPr lang="en-GB" dirty="0" smtClean="0"/>
              <a:t>ompetence’ (CC)</a:t>
            </a:r>
          </a:p>
          <a:p>
            <a:r>
              <a:rPr lang="en-GB" dirty="0" smtClean="0"/>
              <a:t>This element of CC has however been ‘overlooked’ in previous course syllabuses </a:t>
            </a:r>
          </a:p>
          <a:p>
            <a:r>
              <a:rPr lang="en-GB" dirty="0" smtClean="0"/>
              <a:t>CC is the central conceptual base of the ECFR and the new course syllabuses </a:t>
            </a:r>
          </a:p>
          <a:p>
            <a:r>
              <a:rPr lang="en-GB" dirty="0" smtClean="0"/>
              <a:t>CS now have a very prominent place</a:t>
            </a:r>
          </a:p>
          <a:p>
            <a:r>
              <a:rPr lang="en-GB" dirty="0" smtClean="0"/>
              <a:t>So, although the conceptual basis of the syllabuses have not changed, teachers are presented with a very real challenges…. </a:t>
            </a:r>
          </a:p>
          <a:p>
            <a:endParaRPr lang="en-GB" dirty="0"/>
          </a:p>
        </p:txBody>
      </p:sp>
    </p:spTree>
    <p:extLst>
      <p:ext uri="{BB962C8B-B14F-4D97-AF65-F5344CB8AC3E}">
        <p14:creationId xmlns:p14="http://schemas.microsoft.com/office/powerpoint/2010/main" val="3795173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rmAutofit fontScale="90000"/>
          </a:bodyPr>
          <a:lstStyle/>
          <a:p>
            <a:r>
              <a:rPr lang="en-GB" dirty="0" smtClean="0"/>
              <a:t>Challenges</a:t>
            </a:r>
            <a:endParaRPr lang="en-GB" dirty="0"/>
          </a:p>
        </p:txBody>
      </p:sp>
      <p:sp>
        <p:nvSpPr>
          <p:cNvPr id="3" name="Content Placeholder 2"/>
          <p:cNvSpPr>
            <a:spLocks noGrp="1"/>
          </p:cNvSpPr>
          <p:nvPr>
            <p:ph idx="1"/>
          </p:nvPr>
        </p:nvSpPr>
        <p:spPr>
          <a:xfrm>
            <a:off x="457200" y="1916832"/>
            <a:ext cx="8229600" cy="4407768"/>
          </a:xfrm>
        </p:spPr>
        <p:txBody>
          <a:bodyPr/>
          <a:lstStyle/>
          <a:p>
            <a:r>
              <a:rPr lang="en-GB" dirty="0" smtClean="0"/>
              <a:t>To develop own understanding of the range of different CS</a:t>
            </a:r>
          </a:p>
          <a:p>
            <a:pPr marL="0" indent="0">
              <a:buNone/>
            </a:pPr>
            <a:r>
              <a:rPr lang="en-GB" dirty="0"/>
              <a:t>	</a:t>
            </a:r>
            <a:r>
              <a:rPr lang="en-GB" dirty="0" smtClean="0"/>
              <a:t>What is a CS and what isn’t?</a:t>
            </a:r>
          </a:p>
          <a:p>
            <a:pPr marL="0" indent="0">
              <a:buNone/>
            </a:pPr>
            <a:endParaRPr lang="en-GB" sz="800" dirty="0" smtClean="0"/>
          </a:p>
          <a:p>
            <a:pPr marL="0" indent="0">
              <a:buNone/>
            </a:pPr>
            <a:endParaRPr lang="en-GB" sz="800" dirty="0" smtClean="0"/>
          </a:p>
          <a:p>
            <a:r>
              <a:rPr lang="en-GB" dirty="0" smtClean="0"/>
              <a:t>To develop methods of teaching / making students aware of CS use</a:t>
            </a:r>
          </a:p>
          <a:p>
            <a:pPr marL="0" indent="0">
              <a:buNone/>
            </a:pPr>
            <a:endParaRPr lang="en-GB" sz="800" dirty="0" smtClean="0"/>
          </a:p>
          <a:p>
            <a:pPr marL="0" indent="0">
              <a:buNone/>
            </a:pPr>
            <a:endParaRPr lang="en-GB" sz="800" dirty="0" smtClean="0"/>
          </a:p>
          <a:p>
            <a:r>
              <a:rPr lang="en-GB" dirty="0" smtClean="0"/>
              <a:t>To develop ways of assessing students’ uses of CS</a:t>
            </a:r>
            <a:endParaRPr lang="en-GB" dirty="0"/>
          </a:p>
        </p:txBody>
      </p:sp>
    </p:spTree>
    <p:extLst>
      <p:ext uri="{BB962C8B-B14F-4D97-AF65-F5344CB8AC3E}">
        <p14:creationId xmlns:p14="http://schemas.microsoft.com/office/powerpoint/2010/main" val="1832624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1"/>
            <a:ext cx="8229600" cy="576065"/>
          </a:xfrm>
        </p:spPr>
        <p:txBody>
          <a:bodyPr>
            <a:normAutofit fontScale="90000"/>
          </a:bodyPr>
          <a:lstStyle/>
          <a:p>
            <a:r>
              <a:rPr lang="en-GB" dirty="0" err="1" smtClean="0"/>
              <a:t>Dörnyei</a:t>
            </a:r>
            <a:r>
              <a:rPr lang="en-GB" dirty="0" smtClean="0"/>
              <a:t> (1995)</a:t>
            </a:r>
            <a:endParaRPr lang="en-GB" dirty="0"/>
          </a:p>
        </p:txBody>
      </p:sp>
      <p:sp>
        <p:nvSpPr>
          <p:cNvPr id="3" name="Content Placeholder 2"/>
          <p:cNvSpPr>
            <a:spLocks noGrp="1"/>
          </p:cNvSpPr>
          <p:nvPr>
            <p:ph idx="1"/>
          </p:nvPr>
        </p:nvSpPr>
        <p:spPr>
          <a:xfrm>
            <a:off x="457200" y="692696"/>
            <a:ext cx="8229600" cy="6048672"/>
          </a:xfrm>
        </p:spPr>
        <p:txBody>
          <a:bodyPr>
            <a:noAutofit/>
          </a:bodyPr>
          <a:lstStyle/>
          <a:p>
            <a:pPr marL="0" indent="0">
              <a:buNone/>
            </a:pPr>
            <a:r>
              <a:rPr lang="en-US" sz="1400" b="1" dirty="0" smtClean="0">
                <a:solidFill>
                  <a:srgbClr val="002060"/>
                </a:solidFill>
              </a:rPr>
              <a:t>Avoidance </a:t>
            </a:r>
            <a:r>
              <a:rPr lang="en-US" sz="1400" b="1" dirty="0">
                <a:solidFill>
                  <a:srgbClr val="002060"/>
                </a:solidFill>
              </a:rPr>
              <a:t>or Reduction Strategies </a:t>
            </a:r>
            <a:endParaRPr lang="en-US" sz="1400" b="1" dirty="0" smtClean="0">
              <a:solidFill>
                <a:srgbClr val="002060"/>
              </a:solidFill>
            </a:endParaRPr>
          </a:p>
          <a:p>
            <a:pPr marL="0" indent="0">
              <a:buNone/>
            </a:pPr>
            <a:r>
              <a:rPr lang="en-US" sz="1400" b="1" dirty="0" smtClean="0">
                <a:solidFill>
                  <a:srgbClr val="0070C0"/>
                </a:solidFill>
              </a:rPr>
              <a:t>Message abandonment </a:t>
            </a:r>
            <a:r>
              <a:rPr lang="en-US" sz="1400" dirty="0" smtClean="0"/>
              <a:t>- leaving </a:t>
            </a:r>
            <a:r>
              <a:rPr lang="en-US" sz="1400" dirty="0"/>
              <a:t>a message unfinished because of language </a:t>
            </a:r>
            <a:r>
              <a:rPr lang="en-US" sz="1400" dirty="0" smtClean="0"/>
              <a:t>difficulties</a:t>
            </a:r>
            <a:r>
              <a:rPr lang="en-US" sz="1400" dirty="0"/>
              <a:t>. </a:t>
            </a:r>
            <a:endParaRPr lang="en-US" sz="1400" dirty="0" smtClean="0"/>
          </a:p>
          <a:p>
            <a:pPr marL="0" indent="0">
              <a:buNone/>
            </a:pPr>
            <a:r>
              <a:rPr lang="en-US" sz="1400" b="1" dirty="0">
                <a:solidFill>
                  <a:srgbClr val="0070C0"/>
                </a:solidFill>
              </a:rPr>
              <a:t>T</a:t>
            </a:r>
            <a:r>
              <a:rPr lang="en-US" sz="1400" b="1" dirty="0" smtClean="0">
                <a:solidFill>
                  <a:srgbClr val="0070C0"/>
                </a:solidFill>
              </a:rPr>
              <a:t>opic avoidance </a:t>
            </a:r>
            <a:r>
              <a:rPr lang="en-US" sz="1400" dirty="0" smtClean="0"/>
              <a:t>- avoiding </a:t>
            </a:r>
            <a:r>
              <a:rPr lang="en-US" sz="1400" dirty="0"/>
              <a:t>topic areas or concepts which pose language difficulties. </a:t>
            </a:r>
            <a:endParaRPr lang="en-US" sz="1400" dirty="0" smtClean="0"/>
          </a:p>
          <a:p>
            <a:pPr marL="0" indent="0">
              <a:buNone/>
            </a:pPr>
            <a:endParaRPr lang="en-US" sz="800" b="1" dirty="0" smtClean="0">
              <a:solidFill>
                <a:srgbClr val="002060"/>
              </a:solidFill>
            </a:endParaRPr>
          </a:p>
          <a:p>
            <a:pPr marL="0" indent="0">
              <a:buNone/>
            </a:pPr>
            <a:r>
              <a:rPr lang="en-US" sz="1400" b="1" dirty="0" smtClean="0">
                <a:solidFill>
                  <a:srgbClr val="002060"/>
                </a:solidFill>
              </a:rPr>
              <a:t>Achievement </a:t>
            </a:r>
            <a:r>
              <a:rPr lang="en-US" sz="1400" b="1" dirty="0">
                <a:solidFill>
                  <a:srgbClr val="002060"/>
                </a:solidFill>
              </a:rPr>
              <a:t>or Compensatory Strategies </a:t>
            </a:r>
          </a:p>
          <a:p>
            <a:pPr marL="0" indent="0">
              <a:buNone/>
            </a:pPr>
            <a:r>
              <a:rPr lang="en-US" sz="1400" b="1" dirty="0" smtClean="0">
                <a:solidFill>
                  <a:srgbClr val="0070C0"/>
                </a:solidFill>
              </a:rPr>
              <a:t>Circumlocution</a:t>
            </a:r>
            <a:r>
              <a:rPr lang="en-US" sz="1400" dirty="0" smtClean="0"/>
              <a:t> - describing </a:t>
            </a:r>
            <a:r>
              <a:rPr lang="en-US" sz="1400" dirty="0"/>
              <a:t>or exemplifying the target object or action (e.g., the thing you open bottles with for corkscrew). </a:t>
            </a:r>
          </a:p>
          <a:p>
            <a:pPr marL="0" indent="0">
              <a:buNone/>
            </a:pPr>
            <a:r>
              <a:rPr lang="en-US" sz="1400" b="1" dirty="0" smtClean="0">
                <a:solidFill>
                  <a:srgbClr val="0070C0"/>
                </a:solidFill>
              </a:rPr>
              <a:t>Approximation</a:t>
            </a:r>
            <a:r>
              <a:rPr lang="en-US" sz="1400" dirty="0" smtClean="0"/>
              <a:t> - using </a:t>
            </a:r>
            <a:r>
              <a:rPr lang="en-US" sz="1400" dirty="0"/>
              <a:t>an alternative term which expresses the meaning of the target lexical item as closely as possible (e.g., ship for sail boat). </a:t>
            </a:r>
          </a:p>
          <a:p>
            <a:pPr marL="0" indent="0">
              <a:buNone/>
            </a:pPr>
            <a:r>
              <a:rPr lang="en-US" sz="1400" b="1" dirty="0" smtClean="0">
                <a:solidFill>
                  <a:srgbClr val="0070C0"/>
                </a:solidFill>
              </a:rPr>
              <a:t>Use </a:t>
            </a:r>
            <a:r>
              <a:rPr lang="en-US" sz="1400" b="1" dirty="0">
                <a:solidFill>
                  <a:srgbClr val="0070C0"/>
                </a:solidFill>
              </a:rPr>
              <a:t>of all-purpose </a:t>
            </a:r>
            <a:r>
              <a:rPr lang="en-US" sz="1400" b="1" dirty="0" smtClean="0">
                <a:solidFill>
                  <a:srgbClr val="0070C0"/>
                </a:solidFill>
              </a:rPr>
              <a:t>words </a:t>
            </a:r>
            <a:r>
              <a:rPr lang="en-US" sz="1400" dirty="0" smtClean="0"/>
              <a:t>- extending </a:t>
            </a:r>
            <a:r>
              <a:rPr lang="en-US" sz="1400" dirty="0"/>
              <a:t>a general, empty lexical item to contexts where specific words are lacking (e.g., </a:t>
            </a:r>
            <a:r>
              <a:rPr lang="en-US" sz="1400" dirty="0" smtClean="0"/>
              <a:t>overuse </a:t>
            </a:r>
            <a:r>
              <a:rPr lang="en-US" sz="1400" dirty="0"/>
              <a:t>of thing, stuff, make, do, as well as using words like </a:t>
            </a:r>
            <a:r>
              <a:rPr lang="en-US" sz="1400" dirty="0" err="1"/>
              <a:t>thingie</a:t>
            </a:r>
            <a:r>
              <a:rPr lang="en-US" sz="1400" dirty="0"/>
              <a:t>, what-do-you-call-it). </a:t>
            </a:r>
          </a:p>
          <a:p>
            <a:pPr marL="0" indent="0">
              <a:buNone/>
            </a:pPr>
            <a:r>
              <a:rPr lang="en-US" sz="1400" b="1" dirty="0" smtClean="0">
                <a:solidFill>
                  <a:srgbClr val="0070C0"/>
                </a:solidFill>
              </a:rPr>
              <a:t>Word-coinage </a:t>
            </a:r>
            <a:r>
              <a:rPr lang="en-US" sz="1400" dirty="0" smtClean="0"/>
              <a:t>-creating </a:t>
            </a:r>
            <a:r>
              <a:rPr lang="en-US" sz="1400" dirty="0"/>
              <a:t>a </a:t>
            </a:r>
            <a:r>
              <a:rPr lang="en-US" sz="1400" dirty="0" err="1"/>
              <a:t>nonexisting</a:t>
            </a:r>
            <a:r>
              <a:rPr lang="en-US" sz="1400" dirty="0"/>
              <a:t> L2 word based on a supposed rule (e.g., </a:t>
            </a:r>
            <a:r>
              <a:rPr lang="en-US" sz="1400" dirty="0" err="1" smtClean="0"/>
              <a:t>vegetarianist</a:t>
            </a:r>
            <a:r>
              <a:rPr lang="en-US" sz="1400" dirty="0" smtClean="0"/>
              <a:t> </a:t>
            </a:r>
            <a:r>
              <a:rPr lang="en-US" sz="1400" dirty="0"/>
              <a:t>for vegetarian). </a:t>
            </a:r>
            <a:endParaRPr lang="en-US" sz="1400" dirty="0" smtClean="0"/>
          </a:p>
          <a:p>
            <a:pPr marL="0" indent="0">
              <a:buNone/>
            </a:pPr>
            <a:r>
              <a:rPr lang="en-US" sz="1400" b="1" dirty="0" smtClean="0">
                <a:solidFill>
                  <a:srgbClr val="0070C0"/>
                </a:solidFill>
              </a:rPr>
              <a:t>Use </a:t>
            </a:r>
            <a:r>
              <a:rPr lang="en-US" sz="1400" b="1" dirty="0">
                <a:solidFill>
                  <a:srgbClr val="0070C0"/>
                </a:solidFill>
              </a:rPr>
              <a:t>of nonlinguistic </a:t>
            </a:r>
            <a:r>
              <a:rPr lang="en-US" sz="1400" b="1" dirty="0" smtClean="0">
                <a:solidFill>
                  <a:srgbClr val="0070C0"/>
                </a:solidFill>
              </a:rPr>
              <a:t>means </a:t>
            </a:r>
            <a:r>
              <a:rPr lang="en-US" sz="1400" dirty="0" smtClean="0"/>
              <a:t>- mime</a:t>
            </a:r>
            <a:r>
              <a:rPr lang="en-US" sz="1400" dirty="0"/>
              <a:t>, gesture, facial expression, or sound imitation. </a:t>
            </a:r>
            <a:endParaRPr lang="en-US" sz="1400" dirty="0" smtClean="0"/>
          </a:p>
          <a:p>
            <a:pPr marL="0" indent="0">
              <a:buNone/>
            </a:pPr>
            <a:r>
              <a:rPr lang="en-US" sz="1400" b="1" dirty="0" smtClean="0">
                <a:solidFill>
                  <a:srgbClr val="0070C0"/>
                </a:solidFill>
              </a:rPr>
              <a:t>Literal translation </a:t>
            </a:r>
            <a:r>
              <a:rPr lang="en-US" sz="1400" dirty="0" smtClean="0"/>
              <a:t>- translating </a:t>
            </a:r>
            <a:r>
              <a:rPr lang="en-US" sz="1400" dirty="0"/>
              <a:t>literally a lexical item, </a:t>
            </a:r>
            <a:r>
              <a:rPr lang="en-US" sz="1400" dirty="0" smtClean="0"/>
              <a:t>idiom, </a:t>
            </a:r>
            <a:r>
              <a:rPr lang="en-US" sz="1400" dirty="0"/>
              <a:t>compound word or structure from LI to L2. </a:t>
            </a:r>
            <a:endParaRPr lang="en-US" sz="1400" dirty="0" smtClean="0"/>
          </a:p>
          <a:p>
            <a:pPr marL="0" indent="0">
              <a:buNone/>
            </a:pPr>
            <a:r>
              <a:rPr lang="en-US" sz="1400" b="1" dirty="0" err="1" smtClean="0">
                <a:solidFill>
                  <a:srgbClr val="0070C0"/>
                </a:solidFill>
              </a:rPr>
              <a:t>Foreignizing</a:t>
            </a:r>
            <a:r>
              <a:rPr lang="en-US" sz="1400" dirty="0" smtClean="0"/>
              <a:t> - using </a:t>
            </a:r>
            <a:r>
              <a:rPr lang="en-US" sz="1400" dirty="0"/>
              <a:t>a LI word by adjusting it to L2 phonologically (i.e., with a L2 pronunciation) and/or morphologically (e.g., adding to it a L2 suffix). </a:t>
            </a:r>
            <a:endParaRPr lang="en-US" sz="1400" dirty="0" smtClean="0"/>
          </a:p>
          <a:p>
            <a:pPr marL="0" indent="0">
              <a:buNone/>
            </a:pPr>
            <a:r>
              <a:rPr lang="en-US" sz="1400" b="1" dirty="0" smtClean="0">
                <a:solidFill>
                  <a:srgbClr val="0070C0"/>
                </a:solidFill>
              </a:rPr>
              <a:t>Code switching </a:t>
            </a:r>
            <a:r>
              <a:rPr lang="en-US" sz="1400" dirty="0" smtClean="0"/>
              <a:t>- using </a:t>
            </a:r>
            <a:r>
              <a:rPr lang="en-US" sz="1400" dirty="0"/>
              <a:t>a LI word with LI pronunciation or a L3 word with L3 </a:t>
            </a:r>
            <a:r>
              <a:rPr lang="en-US" sz="1400" dirty="0" smtClean="0"/>
              <a:t>pronunciation </a:t>
            </a:r>
            <a:r>
              <a:rPr lang="en-US" sz="1400" dirty="0"/>
              <a:t>in L2. </a:t>
            </a:r>
          </a:p>
          <a:p>
            <a:pPr marL="0" indent="0">
              <a:buNone/>
            </a:pPr>
            <a:r>
              <a:rPr lang="en-US" sz="1400" b="1" dirty="0" smtClean="0">
                <a:solidFill>
                  <a:srgbClr val="0070C0"/>
                </a:solidFill>
              </a:rPr>
              <a:t>Appeal </a:t>
            </a:r>
            <a:r>
              <a:rPr lang="en-US" sz="1400" b="1" dirty="0">
                <a:solidFill>
                  <a:srgbClr val="0070C0"/>
                </a:solidFill>
              </a:rPr>
              <a:t>for </a:t>
            </a:r>
            <a:r>
              <a:rPr lang="en-US" sz="1400" b="1" dirty="0" smtClean="0">
                <a:solidFill>
                  <a:srgbClr val="0070C0"/>
                </a:solidFill>
              </a:rPr>
              <a:t>help </a:t>
            </a:r>
            <a:r>
              <a:rPr lang="en-US" sz="1400" dirty="0" smtClean="0"/>
              <a:t>- turning </a:t>
            </a:r>
            <a:r>
              <a:rPr lang="en-US" sz="1400" dirty="0"/>
              <a:t>to the conversation partner for help either directly (e.g., What do you call ... ?) or indirectly (e.g., rising intonation, pause, eye contact, puzzled </a:t>
            </a:r>
            <a:r>
              <a:rPr lang="en-US" sz="1400" dirty="0" smtClean="0"/>
              <a:t>expression</a:t>
            </a:r>
            <a:r>
              <a:rPr lang="en-US" sz="1400" dirty="0"/>
              <a:t>). </a:t>
            </a:r>
            <a:endParaRPr lang="en-US" sz="1400" dirty="0" smtClean="0"/>
          </a:p>
          <a:p>
            <a:pPr marL="0" indent="0">
              <a:buNone/>
            </a:pPr>
            <a:endParaRPr lang="en-US" sz="800" dirty="0" smtClean="0"/>
          </a:p>
          <a:p>
            <a:pPr marL="0" indent="0">
              <a:buNone/>
            </a:pPr>
            <a:r>
              <a:rPr lang="en-US" sz="1400" b="1" dirty="0" smtClean="0">
                <a:solidFill>
                  <a:srgbClr val="002060"/>
                </a:solidFill>
              </a:rPr>
              <a:t>Stalling </a:t>
            </a:r>
            <a:r>
              <a:rPr lang="en-US" sz="1400" b="1" dirty="0">
                <a:solidFill>
                  <a:srgbClr val="002060"/>
                </a:solidFill>
              </a:rPr>
              <a:t>or Time-gaining Strategies </a:t>
            </a:r>
          </a:p>
          <a:p>
            <a:pPr marL="0" indent="0">
              <a:buNone/>
            </a:pPr>
            <a:r>
              <a:rPr lang="en-US" sz="1400" b="1" dirty="0" smtClean="0">
                <a:solidFill>
                  <a:srgbClr val="0070C0"/>
                </a:solidFill>
              </a:rPr>
              <a:t>Use </a:t>
            </a:r>
            <a:r>
              <a:rPr lang="en-US" sz="1400" b="1" dirty="0">
                <a:solidFill>
                  <a:srgbClr val="0070C0"/>
                </a:solidFill>
              </a:rPr>
              <a:t>of fillers/hesitation </a:t>
            </a:r>
            <a:r>
              <a:rPr lang="en-US" sz="1400" b="1" dirty="0" smtClean="0">
                <a:solidFill>
                  <a:srgbClr val="0070C0"/>
                </a:solidFill>
              </a:rPr>
              <a:t>devices </a:t>
            </a:r>
            <a:r>
              <a:rPr lang="en-US" sz="1400" dirty="0" smtClean="0"/>
              <a:t>- using </a:t>
            </a:r>
            <a:r>
              <a:rPr lang="en-US" sz="1400" dirty="0"/>
              <a:t>filling words or gambits to fill pauses and to gain time to think (e.g., well, now let me see, as a matter of fact). </a:t>
            </a:r>
            <a:endParaRPr lang="en-GB" sz="1400" dirty="0"/>
          </a:p>
        </p:txBody>
      </p:sp>
    </p:spTree>
    <p:extLst>
      <p:ext uri="{BB962C8B-B14F-4D97-AF65-F5344CB8AC3E}">
        <p14:creationId xmlns:p14="http://schemas.microsoft.com/office/powerpoint/2010/main" val="36687158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36680"/>
          </a:xfrm>
        </p:spPr>
        <p:txBody>
          <a:bodyPr>
            <a:normAutofit fontScale="90000"/>
          </a:bodyPr>
          <a:lstStyle/>
          <a:p>
            <a:endParaRPr lang="en-GB" dirty="0"/>
          </a:p>
        </p:txBody>
      </p:sp>
      <p:sp>
        <p:nvSpPr>
          <p:cNvPr id="3" name="Content Placeholder 2"/>
          <p:cNvSpPr>
            <a:spLocks noGrp="1"/>
          </p:cNvSpPr>
          <p:nvPr>
            <p:ph idx="1"/>
          </p:nvPr>
        </p:nvSpPr>
        <p:spPr>
          <a:xfrm>
            <a:off x="457200" y="1340768"/>
            <a:ext cx="8229600" cy="4983832"/>
          </a:xfrm>
        </p:spPr>
        <p:txBody>
          <a:bodyPr/>
          <a:lstStyle/>
          <a:p>
            <a:pPr marL="0" indent="0">
              <a:buNone/>
            </a:pPr>
            <a:r>
              <a:rPr lang="en-US" sz="2400" b="1" dirty="0">
                <a:solidFill>
                  <a:srgbClr val="002060"/>
                </a:solidFill>
              </a:rPr>
              <a:t>Avoidance or Reduction Strategies </a:t>
            </a:r>
          </a:p>
          <a:p>
            <a:pPr marL="0" indent="0">
              <a:buNone/>
            </a:pPr>
            <a:r>
              <a:rPr lang="en-US" sz="2400" b="1" dirty="0">
                <a:solidFill>
                  <a:srgbClr val="0070C0"/>
                </a:solidFill>
              </a:rPr>
              <a:t>Message abandonment </a:t>
            </a:r>
            <a:r>
              <a:rPr lang="en-US" sz="2400" dirty="0"/>
              <a:t>- leaving a message unfinished because of language difficulties. </a:t>
            </a:r>
          </a:p>
          <a:p>
            <a:pPr marL="0" indent="0">
              <a:buNone/>
            </a:pPr>
            <a:r>
              <a:rPr lang="en-US" sz="2400" b="1" dirty="0">
                <a:solidFill>
                  <a:srgbClr val="0070C0"/>
                </a:solidFill>
              </a:rPr>
              <a:t>Topic avoidance </a:t>
            </a:r>
            <a:r>
              <a:rPr lang="en-US" sz="2400" dirty="0"/>
              <a:t>- avoiding topic areas or concepts which pose language difficulties. </a:t>
            </a:r>
          </a:p>
          <a:p>
            <a:pPr marL="0" indent="0">
              <a:buNone/>
            </a:pPr>
            <a:endParaRPr lang="en-US" sz="1200" b="1" dirty="0">
              <a:solidFill>
                <a:srgbClr val="002060"/>
              </a:solidFill>
            </a:endParaRPr>
          </a:p>
          <a:p>
            <a:endParaRPr lang="en-GB" dirty="0"/>
          </a:p>
        </p:txBody>
      </p:sp>
    </p:spTree>
    <p:extLst>
      <p:ext uri="{BB962C8B-B14F-4D97-AF65-F5344CB8AC3E}">
        <p14:creationId xmlns:p14="http://schemas.microsoft.com/office/powerpoint/2010/main" val="42301288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576064"/>
          </a:xfrm>
        </p:spPr>
        <p:txBody>
          <a:bodyPr>
            <a:normAutofit fontScale="90000"/>
          </a:bodyPr>
          <a:lstStyle/>
          <a:p>
            <a:endParaRPr lang="en-GB" dirty="0"/>
          </a:p>
        </p:txBody>
      </p:sp>
      <p:sp>
        <p:nvSpPr>
          <p:cNvPr id="3" name="Content Placeholder 2"/>
          <p:cNvSpPr>
            <a:spLocks noGrp="1"/>
          </p:cNvSpPr>
          <p:nvPr>
            <p:ph idx="1"/>
          </p:nvPr>
        </p:nvSpPr>
        <p:spPr>
          <a:xfrm>
            <a:off x="457200" y="404664"/>
            <a:ext cx="8229600" cy="6336704"/>
          </a:xfrm>
        </p:spPr>
        <p:txBody>
          <a:bodyPr>
            <a:normAutofit fontScale="70000" lnSpcReduction="20000"/>
          </a:bodyPr>
          <a:lstStyle/>
          <a:p>
            <a:pPr marL="0" indent="0">
              <a:buNone/>
            </a:pPr>
            <a:r>
              <a:rPr lang="en-US" sz="2800" b="1" dirty="0">
                <a:solidFill>
                  <a:srgbClr val="002060"/>
                </a:solidFill>
              </a:rPr>
              <a:t>Achievement or Compensatory Strategies </a:t>
            </a:r>
          </a:p>
          <a:p>
            <a:pPr marL="0" indent="0">
              <a:buNone/>
            </a:pPr>
            <a:r>
              <a:rPr lang="en-US" sz="2800" b="1" dirty="0">
                <a:solidFill>
                  <a:srgbClr val="0070C0"/>
                </a:solidFill>
              </a:rPr>
              <a:t>Circumlocution</a:t>
            </a:r>
            <a:r>
              <a:rPr lang="en-US" sz="2800" dirty="0"/>
              <a:t> - describing or exemplifying the target object or action (e.g., the thing you open bottles with for corkscrew). </a:t>
            </a:r>
          </a:p>
          <a:p>
            <a:pPr marL="0" indent="0">
              <a:buNone/>
            </a:pPr>
            <a:r>
              <a:rPr lang="en-US" sz="2800" b="1" dirty="0">
                <a:solidFill>
                  <a:srgbClr val="0070C0"/>
                </a:solidFill>
              </a:rPr>
              <a:t>Approximation</a:t>
            </a:r>
            <a:r>
              <a:rPr lang="en-US" sz="2800" dirty="0"/>
              <a:t> - using an alternative term which expresses the meaning of the target lexical item as closely as possible (e.g., ship for sail boat). </a:t>
            </a:r>
          </a:p>
          <a:p>
            <a:pPr marL="0" indent="0">
              <a:buNone/>
            </a:pPr>
            <a:r>
              <a:rPr lang="en-US" sz="2800" b="1" dirty="0">
                <a:solidFill>
                  <a:srgbClr val="0070C0"/>
                </a:solidFill>
              </a:rPr>
              <a:t>Use of all-purpose words </a:t>
            </a:r>
            <a:r>
              <a:rPr lang="en-US" sz="2800" dirty="0"/>
              <a:t>- extending a general, empty lexical item to contexts where specific words are lacking (e.g., overuse of thing, stuff, make, do, as well as using words like </a:t>
            </a:r>
            <a:r>
              <a:rPr lang="en-US" sz="2800" dirty="0" err="1"/>
              <a:t>thingie</a:t>
            </a:r>
            <a:r>
              <a:rPr lang="en-US" sz="2800" dirty="0"/>
              <a:t>, what-do-you-call-it). </a:t>
            </a:r>
          </a:p>
          <a:p>
            <a:pPr marL="0" indent="0">
              <a:buNone/>
            </a:pPr>
            <a:r>
              <a:rPr lang="en-US" sz="2800" b="1" dirty="0">
                <a:solidFill>
                  <a:srgbClr val="0070C0"/>
                </a:solidFill>
              </a:rPr>
              <a:t>Word-coinage </a:t>
            </a:r>
            <a:r>
              <a:rPr lang="en-US" sz="2800" dirty="0"/>
              <a:t>-creating a </a:t>
            </a:r>
            <a:r>
              <a:rPr lang="en-US" sz="2800" dirty="0" err="1"/>
              <a:t>nonexisting</a:t>
            </a:r>
            <a:r>
              <a:rPr lang="en-US" sz="2800" dirty="0"/>
              <a:t> L2 word based on a supposed rule (e.g., </a:t>
            </a:r>
            <a:r>
              <a:rPr lang="en-US" sz="2800" dirty="0" err="1"/>
              <a:t>vegetarianist</a:t>
            </a:r>
            <a:r>
              <a:rPr lang="en-US" sz="2800" dirty="0"/>
              <a:t> for vegetarian). </a:t>
            </a:r>
          </a:p>
          <a:p>
            <a:pPr marL="0" indent="0">
              <a:buNone/>
            </a:pPr>
            <a:r>
              <a:rPr lang="en-US" sz="2800" b="1" dirty="0">
                <a:solidFill>
                  <a:srgbClr val="0070C0"/>
                </a:solidFill>
              </a:rPr>
              <a:t>Use of nonlinguistic means </a:t>
            </a:r>
            <a:r>
              <a:rPr lang="en-US" sz="2800" dirty="0"/>
              <a:t>- mime, gesture, facial expression, or sound imitation. </a:t>
            </a:r>
          </a:p>
          <a:p>
            <a:pPr marL="0" indent="0">
              <a:buNone/>
            </a:pPr>
            <a:r>
              <a:rPr lang="en-US" sz="2800" b="1" dirty="0">
                <a:solidFill>
                  <a:srgbClr val="0070C0"/>
                </a:solidFill>
              </a:rPr>
              <a:t>Literal translation </a:t>
            </a:r>
            <a:r>
              <a:rPr lang="en-US" sz="2800" dirty="0"/>
              <a:t>- translating literally a lexical item, idiom, compound word or structure from </a:t>
            </a:r>
            <a:r>
              <a:rPr lang="en-US" sz="2800" dirty="0" smtClean="0"/>
              <a:t>L1 </a:t>
            </a:r>
            <a:r>
              <a:rPr lang="en-US" sz="2800" dirty="0"/>
              <a:t>to L2. </a:t>
            </a:r>
          </a:p>
          <a:p>
            <a:pPr marL="0" indent="0">
              <a:buNone/>
            </a:pPr>
            <a:r>
              <a:rPr lang="en-US" sz="2800" b="1" dirty="0" err="1">
                <a:solidFill>
                  <a:srgbClr val="0070C0"/>
                </a:solidFill>
              </a:rPr>
              <a:t>Foreignizing</a:t>
            </a:r>
            <a:r>
              <a:rPr lang="en-US" sz="2800" dirty="0"/>
              <a:t> - using a </a:t>
            </a:r>
            <a:r>
              <a:rPr lang="en-US" sz="2800" dirty="0" smtClean="0"/>
              <a:t>L1 </a:t>
            </a:r>
            <a:r>
              <a:rPr lang="en-US" sz="2800" dirty="0"/>
              <a:t>word by adjusting it to L2 phonologically (i.e., with a L2 pronunciation) and/or morphologically (e.g., adding to it a L2 suffix). </a:t>
            </a:r>
          </a:p>
          <a:p>
            <a:pPr marL="0" indent="0">
              <a:buNone/>
            </a:pPr>
            <a:r>
              <a:rPr lang="en-US" sz="2800" b="1" dirty="0">
                <a:solidFill>
                  <a:srgbClr val="0070C0"/>
                </a:solidFill>
              </a:rPr>
              <a:t>Code switching </a:t>
            </a:r>
            <a:r>
              <a:rPr lang="en-US" sz="2800" dirty="0"/>
              <a:t>- using a </a:t>
            </a:r>
            <a:r>
              <a:rPr lang="en-US" sz="2800" dirty="0" smtClean="0"/>
              <a:t>L1 </a:t>
            </a:r>
            <a:r>
              <a:rPr lang="en-US" sz="2800" dirty="0"/>
              <a:t>word with </a:t>
            </a:r>
            <a:r>
              <a:rPr lang="en-US" sz="2800" dirty="0" smtClean="0"/>
              <a:t>L1 </a:t>
            </a:r>
            <a:r>
              <a:rPr lang="en-US" sz="2800" dirty="0"/>
              <a:t>pronunciation or a L3 word with L3 pronunciation in L2. </a:t>
            </a:r>
          </a:p>
          <a:p>
            <a:pPr marL="0" indent="0">
              <a:buNone/>
            </a:pPr>
            <a:r>
              <a:rPr lang="en-US" sz="2800" b="1" dirty="0">
                <a:solidFill>
                  <a:srgbClr val="0070C0"/>
                </a:solidFill>
              </a:rPr>
              <a:t>Appeal for help </a:t>
            </a:r>
            <a:r>
              <a:rPr lang="en-US" sz="2800" dirty="0"/>
              <a:t>- turning to the conversation partner for help either directly (e.g., What do you call ... ?) or indirectly (e.g., rising intonation, pause, eye contact, puzzled expression). </a:t>
            </a:r>
          </a:p>
          <a:p>
            <a:endParaRPr lang="en-GB" dirty="0"/>
          </a:p>
        </p:txBody>
      </p:sp>
    </p:spTree>
    <p:extLst>
      <p:ext uri="{BB962C8B-B14F-4D97-AF65-F5344CB8AC3E}">
        <p14:creationId xmlns:p14="http://schemas.microsoft.com/office/powerpoint/2010/main" val="499749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64672"/>
          </a:xfrm>
        </p:spPr>
        <p:txBody>
          <a:bodyPr>
            <a:normAutofit fontScale="90000"/>
          </a:bodyPr>
          <a:lstStyle/>
          <a:p>
            <a:endParaRPr lang="en-GB" dirty="0"/>
          </a:p>
        </p:txBody>
      </p:sp>
      <p:sp>
        <p:nvSpPr>
          <p:cNvPr id="3" name="Content Placeholder 2"/>
          <p:cNvSpPr>
            <a:spLocks noGrp="1"/>
          </p:cNvSpPr>
          <p:nvPr>
            <p:ph idx="1"/>
          </p:nvPr>
        </p:nvSpPr>
        <p:spPr>
          <a:xfrm>
            <a:off x="457200" y="1628800"/>
            <a:ext cx="8229600" cy="4695800"/>
          </a:xfrm>
        </p:spPr>
        <p:txBody>
          <a:bodyPr>
            <a:normAutofit/>
          </a:bodyPr>
          <a:lstStyle/>
          <a:p>
            <a:pPr marL="0" indent="0">
              <a:buNone/>
            </a:pPr>
            <a:r>
              <a:rPr lang="en-US" sz="2000" b="1" dirty="0">
                <a:solidFill>
                  <a:srgbClr val="002060"/>
                </a:solidFill>
              </a:rPr>
              <a:t>Stalling or Time-gaining Strategies </a:t>
            </a:r>
          </a:p>
          <a:p>
            <a:pPr marL="0" indent="0">
              <a:buNone/>
            </a:pPr>
            <a:r>
              <a:rPr lang="en-US" sz="2000" b="1" dirty="0">
                <a:solidFill>
                  <a:srgbClr val="0070C0"/>
                </a:solidFill>
              </a:rPr>
              <a:t>Use of fillers/hesitation devices </a:t>
            </a:r>
            <a:r>
              <a:rPr lang="en-US" sz="2000" dirty="0"/>
              <a:t>- using filling words or gambits to fill pauses and to gain time to think (e.g., well, now let me see, as a matter of fact). </a:t>
            </a:r>
            <a:endParaRPr lang="en-GB" sz="2000" dirty="0"/>
          </a:p>
          <a:p>
            <a:endParaRPr lang="en-GB" sz="2000" dirty="0"/>
          </a:p>
        </p:txBody>
      </p:sp>
    </p:spTree>
    <p:extLst>
      <p:ext uri="{BB962C8B-B14F-4D97-AF65-F5344CB8AC3E}">
        <p14:creationId xmlns:p14="http://schemas.microsoft.com/office/powerpoint/2010/main" val="17106865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648072"/>
          </a:xfrm>
        </p:spPr>
        <p:txBody>
          <a:bodyPr>
            <a:normAutofit fontScale="90000"/>
          </a:bodyPr>
          <a:lstStyle/>
          <a:p>
            <a:r>
              <a:rPr lang="en-GB" dirty="0" err="1" smtClean="0"/>
              <a:t>Kursplan</a:t>
            </a:r>
            <a:r>
              <a:rPr lang="en-GB" dirty="0" smtClean="0"/>
              <a:t> (</a:t>
            </a:r>
            <a:r>
              <a:rPr lang="en-GB" dirty="0" err="1" smtClean="0"/>
              <a:t>Eng</a:t>
            </a:r>
            <a:r>
              <a:rPr lang="en-GB" dirty="0" smtClean="0"/>
              <a:t>)</a:t>
            </a:r>
            <a:endParaRPr lang="en-GB" dirty="0"/>
          </a:p>
        </p:txBody>
      </p:sp>
      <p:sp>
        <p:nvSpPr>
          <p:cNvPr id="3" name="Content Placeholder 2"/>
          <p:cNvSpPr>
            <a:spLocks noGrp="1"/>
          </p:cNvSpPr>
          <p:nvPr>
            <p:ph idx="1"/>
          </p:nvPr>
        </p:nvSpPr>
        <p:spPr>
          <a:xfrm>
            <a:off x="457200" y="980728"/>
            <a:ext cx="8229600" cy="5343872"/>
          </a:xfrm>
        </p:spPr>
        <p:txBody>
          <a:bodyPr>
            <a:normAutofit fontScale="92500" lnSpcReduction="20000"/>
          </a:bodyPr>
          <a:lstStyle/>
          <a:p>
            <a:pPr marL="0" indent="0">
              <a:buNone/>
            </a:pPr>
            <a:r>
              <a:rPr lang="en-GB" dirty="0" smtClean="0"/>
              <a:t>7 - 9</a:t>
            </a:r>
          </a:p>
          <a:p>
            <a:pPr marL="0" indent="0">
              <a:buNone/>
            </a:pPr>
            <a:r>
              <a:rPr lang="en-GB" b="1" i="1" dirty="0" err="1" smtClean="0">
                <a:solidFill>
                  <a:srgbClr val="0070C0"/>
                </a:solidFill>
              </a:rPr>
              <a:t>Lyssna</a:t>
            </a:r>
            <a:r>
              <a:rPr lang="en-GB" b="1" i="1" dirty="0" smtClean="0">
                <a:solidFill>
                  <a:srgbClr val="0070C0"/>
                </a:solidFill>
              </a:rPr>
              <a:t> </a:t>
            </a:r>
            <a:r>
              <a:rPr lang="en-GB" b="1" i="1" dirty="0" err="1">
                <a:solidFill>
                  <a:srgbClr val="0070C0"/>
                </a:solidFill>
              </a:rPr>
              <a:t>och</a:t>
            </a:r>
            <a:r>
              <a:rPr lang="en-GB" b="1" i="1" dirty="0">
                <a:solidFill>
                  <a:srgbClr val="0070C0"/>
                </a:solidFill>
              </a:rPr>
              <a:t> </a:t>
            </a:r>
            <a:r>
              <a:rPr lang="en-GB" b="1" i="1" dirty="0" err="1">
                <a:solidFill>
                  <a:srgbClr val="0070C0"/>
                </a:solidFill>
              </a:rPr>
              <a:t>läsa</a:t>
            </a:r>
            <a:r>
              <a:rPr lang="en-GB" b="1" i="1" dirty="0">
                <a:solidFill>
                  <a:srgbClr val="0070C0"/>
                </a:solidFill>
              </a:rPr>
              <a:t> — </a:t>
            </a:r>
            <a:r>
              <a:rPr lang="en-GB" b="1" i="1" dirty="0" smtClean="0">
                <a:solidFill>
                  <a:srgbClr val="0070C0"/>
                </a:solidFill>
              </a:rPr>
              <a:t>reception  </a:t>
            </a:r>
            <a:r>
              <a:rPr lang="en-GB" dirty="0" smtClean="0"/>
              <a:t>(11 </a:t>
            </a:r>
            <a:r>
              <a:rPr lang="en-GB" dirty="0" err="1" smtClean="0"/>
              <a:t>områden</a:t>
            </a:r>
            <a:r>
              <a:rPr lang="en-GB" dirty="0" smtClean="0"/>
              <a:t>)</a:t>
            </a:r>
          </a:p>
          <a:p>
            <a:pPr marL="0" indent="0">
              <a:buNone/>
            </a:pPr>
            <a:endParaRPr lang="en-GB" sz="900" i="1" dirty="0" smtClean="0"/>
          </a:p>
          <a:p>
            <a:pPr marL="0" indent="0">
              <a:buNone/>
            </a:pPr>
            <a:r>
              <a:rPr lang="sv-SE" dirty="0" smtClean="0"/>
              <a:t>• Strategier </a:t>
            </a:r>
            <a:r>
              <a:rPr lang="sv-SE" dirty="0"/>
              <a:t>för att uppfatta detaljer och sammanhang i talat språk och </a:t>
            </a:r>
            <a:r>
              <a:rPr lang="sv-SE" dirty="0" smtClean="0"/>
              <a:t>texter, till </a:t>
            </a:r>
            <a:r>
              <a:rPr lang="sv-SE" dirty="0"/>
              <a:t>exempel att anpassa lyssnande och läsning efter framställningens </a:t>
            </a:r>
            <a:r>
              <a:rPr lang="sv-SE" dirty="0" smtClean="0"/>
              <a:t>form, </a:t>
            </a:r>
            <a:r>
              <a:rPr lang="en-GB" dirty="0" err="1" smtClean="0"/>
              <a:t>innehåll</a:t>
            </a:r>
            <a:r>
              <a:rPr lang="en-GB" dirty="0" smtClean="0"/>
              <a:t> </a:t>
            </a:r>
            <a:r>
              <a:rPr lang="en-GB" dirty="0" err="1"/>
              <a:t>och</a:t>
            </a:r>
            <a:r>
              <a:rPr lang="en-GB" dirty="0"/>
              <a:t> </a:t>
            </a:r>
            <a:r>
              <a:rPr lang="en-GB" dirty="0" err="1"/>
              <a:t>syfte</a:t>
            </a:r>
            <a:r>
              <a:rPr lang="en-GB" dirty="0" smtClean="0"/>
              <a:t>.</a:t>
            </a:r>
          </a:p>
          <a:p>
            <a:pPr marL="0" indent="0">
              <a:buNone/>
            </a:pPr>
            <a:endParaRPr lang="sv-SE" i="1" dirty="0" smtClean="0"/>
          </a:p>
          <a:p>
            <a:pPr marL="0" indent="0">
              <a:buNone/>
            </a:pPr>
            <a:r>
              <a:rPr lang="sv-SE" b="1" i="1" dirty="0" smtClean="0">
                <a:solidFill>
                  <a:srgbClr val="0070C0"/>
                </a:solidFill>
              </a:rPr>
              <a:t>Tala</a:t>
            </a:r>
            <a:r>
              <a:rPr lang="sv-SE" b="1" i="1" dirty="0">
                <a:solidFill>
                  <a:srgbClr val="0070C0"/>
                </a:solidFill>
              </a:rPr>
              <a:t>, skriva och samtala — produktion och </a:t>
            </a:r>
            <a:r>
              <a:rPr lang="sv-SE" b="1" i="1" dirty="0" smtClean="0">
                <a:solidFill>
                  <a:srgbClr val="0070C0"/>
                </a:solidFill>
              </a:rPr>
              <a:t>interaktion </a:t>
            </a:r>
            <a:r>
              <a:rPr lang="sv-SE" dirty="0" smtClean="0"/>
              <a:t>(6 områden)</a:t>
            </a:r>
          </a:p>
          <a:p>
            <a:pPr marL="0" indent="0">
              <a:buNone/>
            </a:pPr>
            <a:endParaRPr lang="sv-SE" sz="900" dirty="0" smtClean="0"/>
          </a:p>
          <a:p>
            <a:pPr marL="0" indent="0">
              <a:buNone/>
            </a:pPr>
            <a:r>
              <a:rPr lang="sv-SE" dirty="0"/>
              <a:t>• </a:t>
            </a:r>
            <a:r>
              <a:rPr lang="sv-SE" dirty="0" smtClean="0"/>
              <a:t>Språkliga </a:t>
            </a:r>
            <a:r>
              <a:rPr lang="sv-SE" dirty="0"/>
              <a:t>strategier för att förstå och göra sig förstådd när språket inte </a:t>
            </a:r>
            <a:r>
              <a:rPr lang="sv-SE" dirty="0" smtClean="0"/>
              <a:t>räcker till</a:t>
            </a:r>
            <a:r>
              <a:rPr lang="sv-SE" dirty="0"/>
              <a:t>, till exempel omformuleringar, frågor och förklaringar</a:t>
            </a:r>
            <a:r>
              <a:rPr lang="sv-SE" dirty="0" smtClean="0"/>
              <a:t>.</a:t>
            </a:r>
          </a:p>
          <a:p>
            <a:pPr marL="0" indent="0">
              <a:buNone/>
            </a:pPr>
            <a:endParaRPr lang="sv-SE" sz="900" dirty="0"/>
          </a:p>
          <a:p>
            <a:pPr marL="0" indent="0">
              <a:buNone/>
            </a:pPr>
            <a:r>
              <a:rPr lang="sv-SE" dirty="0"/>
              <a:t>• Språkliga strategier för att bidra till och aktivt medverka i samtal genom </a:t>
            </a:r>
            <a:r>
              <a:rPr lang="sv-SE" dirty="0" smtClean="0"/>
              <a:t>att ta </a:t>
            </a:r>
            <a:r>
              <a:rPr lang="sv-SE" dirty="0"/>
              <a:t>initiativ till interaktion, ge bekräftelse, ställa följdfrågor, ta initiativ till </a:t>
            </a:r>
            <a:r>
              <a:rPr lang="sv-SE" dirty="0" smtClean="0"/>
              <a:t>nya frågeställningar </a:t>
            </a:r>
            <a:r>
              <a:rPr lang="sv-SE" dirty="0"/>
              <a:t>och ämnesområden samt för att avsluta samtalet.</a:t>
            </a:r>
            <a:endParaRPr lang="en-GB" dirty="0" smtClean="0"/>
          </a:p>
          <a:p>
            <a:pPr marL="0" indent="0">
              <a:buNone/>
            </a:pPr>
            <a:endParaRPr lang="en-GB" dirty="0"/>
          </a:p>
        </p:txBody>
      </p:sp>
    </p:spTree>
    <p:extLst>
      <p:ext uri="{BB962C8B-B14F-4D97-AF65-F5344CB8AC3E}">
        <p14:creationId xmlns:p14="http://schemas.microsoft.com/office/powerpoint/2010/main" val="137182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64672"/>
          </a:xfrm>
        </p:spPr>
        <p:txBody>
          <a:bodyPr>
            <a:normAutofit fontScale="90000"/>
          </a:bodyPr>
          <a:lstStyle/>
          <a:p>
            <a:r>
              <a:rPr lang="en-GB" dirty="0" smtClean="0"/>
              <a:t>Controversies</a:t>
            </a:r>
            <a:endParaRPr lang="en-GB" dirty="0"/>
          </a:p>
        </p:txBody>
      </p:sp>
      <p:sp>
        <p:nvSpPr>
          <p:cNvPr id="3" name="Content Placeholder 2"/>
          <p:cNvSpPr>
            <a:spLocks noGrp="1"/>
          </p:cNvSpPr>
          <p:nvPr>
            <p:ph idx="1"/>
          </p:nvPr>
        </p:nvSpPr>
        <p:spPr>
          <a:xfrm>
            <a:off x="457200" y="1340768"/>
            <a:ext cx="8229600" cy="4983832"/>
          </a:xfrm>
        </p:spPr>
        <p:txBody>
          <a:bodyPr/>
          <a:lstStyle/>
          <a:p>
            <a:r>
              <a:rPr lang="en-GB" dirty="0" smtClean="0"/>
              <a:t>Should CS be taught? </a:t>
            </a:r>
          </a:p>
          <a:p>
            <a:pPr lvl="1"/>
            <a:r>
              <a:rPr lang="en-GB" dirty="0" smtClean="0"/>
              <a:t>There is no new linguistic knowledge</a:t>
            </a:r>
          </a:p>
          <a:p>
            <a:pPr lvl="1"/>
            <a:r>
              <a:rPr lang="en-GB" dirty="0" smtClean="0"/>
              <a:t>Cognitive processes already exist in the L1</a:t>
            </a:r>
          </a:p>
          <a:p>
            <a:pPr marL="393192" lvl="1" indent="0">
              <a:buNone/>
            </a:pPr>
            <a:endParaRPr lang="en-GB" dirty="0" smtClean="0"/>
          </a:p>
          <a:p>
            <a:r>
              <a:rPr lang="en-GB" dirty="0" smtClean="0"/>
              <a:t>Is CS training effective?</a:t>
            </a:r>
          </a:p>
          <a:p>
            <a:pPr lvl="1"/>
            <a:r>
              <a:rPr lang="en-GB" dirty="0" smtClean="0"/>
              <a:t>Not all research supports the value of explicit CS training</a:t>
            </a:r>
          </a:p>
          <a:p>
            <a:pPr marL="393192" lvl="1" indent="0">
              <a:buNone/>
            </a:pPr>
            <a:endParaRPr lang="en-GB" dirty="0" smtClean="0"/>
          </a:p>
          <a:p>
            <a:r>
              <a:rPr lang="en-GB" dirty="0"/>
              <a:t>Is </a:t>
            </a:r>
            <a:r>
              <a:rPr lang="en-GB" dirty="0" smtClean="0"/>
              <a:t>there time for CS training?</a:t>
            </a:r>
            <a:endParaRPr lang="en-GB" dirty="0"/>
          </a:p>
          <a:p>
            <a:pPr lvl="1"/>
            <a:r>
              <a:rPr lang="en-GB" dirty="0" smtClean="0"/>
              <a:t>Working with CS means less time for other activities</a:t>
            </a:r>
            <a:endParaRPr lang="en-GB" dirty="0"/>
          </a:p>
          <a:p>
            <a:endParaRPr lang="en-GB" dirty="0"/>
          </a:p>
        </p:txBody>
      </p:sp>
    </p:spTree>
    <p:extLst>
      <p:ext uri="{BB962C8B-B14F-4D97-AF65-F5344CB8AC3E}">
        <p14:creationId xmlns:p14="http://schemas.microsoft.com/office/powerpoint/2010/main" val="42544685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36680"/>
          </a:xfrm>
        </p:spPr>
        <p:txBody>
          <a:bodyPr>
            <a:normAutofit fontScale="90000"/>
          </a:bodyPr>
          <a:lstStyle/>
          <a:p>
            <a:r>
              <a:rPr lang="en-GB" dirty="0" err="1" smtClean="0"/>
              <a:t>Dörnyei’s</a:t>
            </a:r>
            <a:r>
              <a:rPr lang="en-GB" dirty="0" smtClean="0"/>
              <a:t> (1995) 6 procedures</a:t>
            </a:r>
            <a:endParaRPr lang="en-GB" dirty="0"/>
          </a:p>
        </p:txBody>
      </p:sp>
      <p:sp>
        <p:nvSpPr>
          <p:cNvPr id="3" name="Content Placeholder 2"/>
          <p:cNvSpPr>
            <a:spLocks noGrp="1"/>
          </p:cNvSpPr>
          <p:nvPr>
            <p:ph idx="1"/>
          </p:nvPr>
        </p:nvSpPr>
        <p:spPr>
          <a:xfrm>
            <a:off x="457200" y="1628800"/>
            <a:ext cx="8229600" cy="4695800"/>
          </a:xfrm>
        </p:spPr>
        <p:txBody>
          <a:bodyPr/>
          <a:lstStyle/>
          <a:p>
            <a:r>
              <a:rPr lang="en-GB" dirty="0" smtClean="0"/>
              <a:t>Raising learner </a:t>
            </a:r>
            <a:r>
              <a:rPr lang="en-GB" i="1" dirty="0" smtClean="0">
                <a:solidFill>
                  <a:srgbClr val="0070C0"/>
                </a:solidFill>
              </a:rPr>
              <a:t>awareness</a:t>
            </a:r>
            <a:r>
              <a:rPr lang="en-GB" dirty="0" smtClean="0"/>
              <a:t> of CS</a:t>
            </a:r>
          </a:p>
          <a:p>
            <a:pPr marL="0" indent="0">
              <a:buNone/>
            </a:pPr>
            <a:endParaRPr lang="en-GB" sz="800" dirty="0" smtClean="0"/>
          </a:p>
          <a:p>
            <a:r>
              <a:rPr lang="en-GB" dirty="0" smtClean="0"/>
              <a:t>Encouraging students to be willing to </a:t>
            </a:r>
            <a:r>
              <a:rPr lang="en-GB" i="1" dirty="0" smtClean="0">
                <a:solidFill>
                  <a:srgbClr val="0070C0"/>
                </a:solidFill>
              </a:rPr>
              <a:t>take risks </a:t>
            </a:r>
            <a:r>
              <a:rPr lang="en-GB" dirty="0" smtClean="0"/>
              <a:t>and use CS</a:t>
            </a:r>
          </a:p>
          <a:p>
            <a:pPr marL="0" indent="0">
              <a:buNone/>
            </a:pPr>
            <a:endParaRPr lang="en-GB" sz="800" dirty="0" smtClean="0"/>
          </a:p>
          <a:p>
            <a:r>
              <a:rPr lang="en-GB" dirty="0" smtClean="0"/>
              <a:t>Providing L2 </a:t>
            </a:r>
            <a:r>
              <a:rPr lang="en-GB" i="1" dirty="0" smtClean="0">
                <a:solidFill>
                  <a:srgbClr val="0070C0"/>
                </a:solidFill>
              </a:rPr>
              <a:t>models</a:t>
            </a:r>
            <a:r>
              <a:rPr lang="en-GB" dirty="0" smtClean="0"/>
              <a:t> of the use of CS</a:t>
            </a:r>
          </a:p>
          <a:p>
            <a:pPr marL="0" indent="0">
              <a:buNone/>
            </a:pPr>
            <a:endParaRPr lang="en-GB" sz="800" dirty="0" smtClean="0"/>
          </a:p>
          <a:p>
            <a:r>
              <a:rPr lang="en-GB" dirty="0" smtClean="0"/>
              <a:t>Highlighting </a:t>
            </a:r>
            <a:r>
              <a:rPr lang="en-GB" i="1" dirty="0" smtClean="0">
                <a:solidFill>
                  <a:srgbClr val="0070C0"/>
                </a:solidFill>
              </a:rPr>
              <a:t>cross-cultural differences </a:t>
            </a:r>
            <a:r>
              <a:rPr lang="en-GB" dirty="0" smtClean="0"/>
              <a:t>in CS use</a:t>
            </a:r>
          </a:p>
          <a:p>
            <a:pPr marL="0" indent="0">
              <a:buNone/>
            </a:pPr>
            <a:endParaRPr lang="en-GB" sz="800" dirty="0" smtClean="0"/>
          </a:p>
          <a:p>
            <a:r>
              <a:rPr lang="en-GB" dirty="0" smtClean="0"/>
              <a:t>Teaching CSs </a:t>
            </a:r>
            <a:r>
              <a:rPr lang="en-GB" i="1" dirty="0" smtClean="0">
                <a:solidFill>
                  <a:srgbClr val="0070C0"/>
                </a:solidFill>
              </a:rPr>
              <a:t>directly</a:t>
            </a:r>
          </a:p>
          <a:p>
            <a:pPr marL="0" indent="0">
              <a:buNone/>
            </a:pPr>
            <a:endParaRPr lang="en-GB" sz="800" dirty="0" smtClean="0"/>
          </a:p>
          <a:p>
            <a:r>
              <a:rPr lang="en-GB" dirty="0" smtClean="0"/>
              <a:t>Providing opportunities for </a:t>
            </a:r>
            <a:r>
              <a:rPr lang="en-GB" i="1" dirty="0" smtClean="0">
                <a:solidFill>
                  <a:srgbClr val="0070C0"/>
                </a:solidFill>
              </a:rPr>
              <a:t>practice</a:t>
            </a:r>
            <a:r>
              <a:rPr lang="en-GB" dirty="0" smtClean="0"/>
              <a:t> in strategy use</a:t>
            </a:r>
          </a:p>
          <a:p>
            <a:endParaRPr lang="en-GB" dirty="0" smtClean="0"/>
          </a:p>
          <a:p>
            <a:endParaRPr lang="en-GB" dirty="0"/>
          </a:p>
        </p:txBody>
      </p:sp>
    </p:spTree>
    <p:extLst>
      <p:ext uri="{BB962C8B-B14F-4D97-AF65-F5344CB8AC3E}">
        <p14:creationId xmlns:p14="http://schemas.microsoft.com/office/powerpoint/2010/main" val="25575252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Approaches to strategy instruction</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a:t>
            </a:r>
            <a:r>
              <a:rPr lang="en-GB" dirty="0" err="1" smtClean="0"/>
              <a:t>i</a:t>
            </a:r>
            <a:r>
              <a:rPr lang="en-GB" dirty="0" smtClean="0"/>
              <a:t>) </a:t>
            </a:r>
            <a:r>
              <a:rPr lang="en-GB" b="1" dirty="0" smtClean="0">
                <a:solidFill>
                  <a:srgbClr val="0070C0"/>
                </a:solidFill>
              </a:rPr>
              <a:t>Blind</a:t>
            </a:r>
          </a:p>
          <a:p>
            <a:pPr marL="0" indent="0">
              <a:buNone/>
            </a:pPr>
            <a:r>
              <a:rPr lang="en-GB" dirty="0" smtClean="0"/>
              <a:t>CS are integrated into teaching (learning materials) but not overtly/explicitly mentioned</a:t>
            </a:r>
          </a:p>
          <a:p>
            <a:r>
              <a:rPr lang="en-GB" dirty="0" smtClean="0"/>
              <a:t>(ii) </a:t>
            </a:r>
            <a:r>
              <a:rPr lang="en-GB" b="1" dirty="0" smtClean="0">
                <a:solidFill>
                  <a:srgbClr val="0070C0"/>
                </a:solidFill>
              </a:rPr>
              <a:t>Somewhat informed</a:t>
            </a:r>
          </a:p>
          <a:p>
            <a:pPr marL="0" indent="0">
              <a:buNone/>
            </a:pPr>
            <a:r>
              <a:rPr lang="en-GB" dirty="0" smtClean="0"/>
              <a:t>The teacher names the CS, says what it is for, and asks students to apply the strategy </a:t>
            </a:r>
          </a:p>
          <a:p>
            <a:r>
              <a:rPr lang="en-GB" dirty="0" smtClean="0"/>
              <a:t>(iii) </a:t>
            </a:r>
            <a:r>
              <a:rPr lang="en-GB" b="1" dirty="0" smtClean="0">
                <a:solidFill>
                  <a:srgbClr val="0070C0"/>
                </a:solidFill>
              </a:rPr>
              <a:t>Informed</a:t>
            </a:r>
          </a:p>
          <a:p>
            <a:pPr marL="0" indent="0">
              <a:buNone/>
            </a:pPr>
            <a:r>
              <a:rPr lang="en-GB" dirty="0"/>
              <a:t>The teacher names the CS, says what it is for, </a:t>
            </a:r>
            <a:r>
              <a:rPr lang="en-GB" dirty="0" smtClean="0"/>
              <a:t>demonstrates how to use the CS, explains when the CS is useful and its purpose, and asks students to use it.</a:t>
            </a:r>
          </a:p>
          <a:p>
            <a:r>
              <a:rPr lang="en-GB" b="1" dirty="0" smtClean="0">
                <a:solidFill>
                  <a:srgbClr val="0070C0"/>
                </a:solidFill>
              </a:rPr>
              <a:t>Completely informed</a:t>
            </a:r>
          </a:p>
          <a:p>
            <a:pPr marL="0" indent="0">
              <a:buNone/>
            </a:pPr>
            <a:r>
              <a:rPr lang="en-GB" dirty="0" smtClean="0"/>
              <a:t>In addition to (iii) the students receive practice on the strategy, how to evaluate their success, and when and how to transfer it to other activities. </a:t>
            </a:r>
            <a:endParaRPr lang="en-GB" dirty="0"/>
          </a:p>
        </p:txBody>
      </p:sp>
    </p:spTree>
    <p:extLst>
      <p:ext uri="{BB962C8B-B14F-4D97-AF65-F5344CB8AC3E}">
        <p14:creationId xmlns:p14="http://schemas.microsoft.com/office/powerpoint/2010/main" val="2577509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Assessing CS</a:t>
            </a:r>
            <a:endParaRPr lang="en-GB" dirty="0"/>
          </a:p>
        </p:txBody>
      </p:sp>
      <p:sp>
        <p:nvSpPr>
          <p:cNvPr id="3" name="Content Placeholder 2"/>
          <p:cNvSpPr>
            <a:spLocks noGrp="1"/>
          </p:cNvSpPr>
          <p:nvPr>
            <p:ph idx="1"/>
          </p:nvPr>
        </p:nvSpPr>
        <p:spPr>
          <a:xfrm>
            <a:off x="457200" y="2060848"/>
            <a:ext cx="8229600" cy="4263752"/>
          </a:xfrm>
        </p:spPr>
        <p:txBody>
          <a:bodyPr/>
          <a:lstStyle/>
          <a:p>
            <a:r>
              <a:rPr lang="en-GB" dirty="0" smtClean="0"/>
              <a:t>Should assessment of CS involve self-report or teacher observations?</a:t>
            </a:r>
          </a:p>
          <a:p>
            <a:pPr marL="0" indent="0">
              <a:buNone/>
            </a:pPr>
            <a:endParaRPr lang="en-GB" sz="800" dirty="0" smtClean="0"/>
          </a:p>
          <a:p>
            <a:pPr marL="0" indent="0">
              <a:buNone/>
            </a:pPr>
            <a:endParaRPr lang="en-GB" sz="800" dirty="0" smtClean="0"/>
          </a:p>
          <a:p>
            <a:r>
              <a:rPr lang="en-GB" dirty="0" smtClean="0"/>
              <a:t>Might this differ for receptive // productive/interactive tasks?</a:t>
            </a:r>
          </a:p>
          <a:p>
            <a:pPr marL="0" indent="0">
              <a:buNone/>
            </a:pPr>
            <a:endParaRPr lang="en-GB" sz="800" dirty="0" smtClean="0"/>
          </a:p>
          <a:p>
            <a:pPr marL="0" indent="0">
              <a:buNone/>
            </a:pPr>
            <a:endParaRPr lang="en-GB" sz="800" dirty="0" smtClean="0"/>
          </a:p>
          <a:p>
            <a:r>
              <a:rPr lang="en-GB" dirty="0" smtClean="0"/>
              <a:t>What methods are there for assessing receptive CS?   </a:t>
            </a:r>
            <a:endParaRPr lang="en-GB" dirty="0"/>
          </a:p>
        </p:txBody>
      </p:sp>
    </p:spTree>
    <p:extLst>
      <p:ext uri="{BB962C8B-B14F-4D97-AF65-F5344CB8AC3E}">
        <p14:creationId xmlns:p14="http://schemas.microsoft.com/office/powerpoint/2010/main" val="12194562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Examples…reading/listening</a:t>
            </a:r>
            <a:endParaRPr lang="en-GB" dirty="0"/>
          </a:p>
        </p:txBody>
      </p:sp>
      <p:sp>
        <p:nvSpPr>
          <p:cNvPr id="3" name="Content Placeholder 2"/>
          <p:cNvSpPr>
            <a:spLocks noGrp="1"/>
          </p:cNvSpPr>
          <p:nvPr>
            <p:ph idx="1"/>
          </p:nvPr>
        </p:nvSpPr>
        <p:spPr/>
        <p:txBody>
          <a:bodyPr>
            <a:normAutofit lnSpcReduction="10000"/>
          </a:bodyPr>
          <a:lstStyle/>
          <a:p>
            <a:r>
              <a:rPr lang="en-GB" b="1" dirty="0" smtClean="0">
                <a:solidFill>
                  <a:srgbClr val="0070C0"/>
                </a:solidFill>
              </a:rPr>
              <a:t>Actual task strategy assessment</a:t>
            </a:r>
          </a:p>
          <a:p>
            <a:pPr marL="0" indent="0">
              <a:buNone/>
            </a:pPr>
            <a:r>
              <a:rPr lang="en-GB" dirty="0" smtClean="0"/>
              <a:t>The learner identifies the strategies she is using to accomplish the task</a:t>
            </a:r>
          </a:p>
          <a:p>
            <a:r>
              <a:rPr lang="en-GB" b="1" dirty="0" smtClean="0">
                <a:solidFill>
                  <a:srgbClr val="0070C0"/>
                </a:solidFill>
              </a:rPr>
              <a:t>Hybrid strategy assessment</a:t>
            </a:r>
          </a:p>
          <a:p>
            <a:pPr marL="0" indent="0">
              <a:buNone/>
            </a:pPr>
            <a:r>
              <a:rPr lang="en-GB" dirty="0"/>
              <a:t>the learner responds to a task description (scenario</a:t>
            </a:r>
            <a:r>
              <a:rPr lang="en-GB" dirty="0" smtClean="0"/>
              <a:t>) by saying – in an interview or questionnaire – which strategies she would use in reality  </a:t>
            </a:r>
          </a:p>
          <a:p>
            <a:r>
              <a:rPr lang="en-GB" b="1" dirty="0" smtClean="0">
                <a:solidFill>
                  <a:srgbClr val="0070C0"/>
                </a:solidFill>
              </a:rPr>
              <a:t>General strategy assessment</a:t>
            </a:r>
          </a:p>
          <a:p>
            <a:pPr marL="0" indent="0">
              <a:buNone/>
            </a:pPr>
            <a:r>
              <a:rPr lang="en-GB" dirty="0" smtClean="0"/>
              <a:t>Retrospective techniques – CS that she typically uses or has used in the past</a:t>
            </a:r>
            <a:endParaRPr lang="en-GB" dirty="0"/>
          </a:p>
        </p:txBody>
      </p:sp>
    </p:spTree>
    <p:extLst>
      <p:ext uri="{BB962C8B-B14F-4D97-AF65-F5344CB8AC3E}">
        <p14:creationId xmlns:p14="http://schemas.microsoft.com/office/powerpoint/2010/main" val="37259807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Methods</a:t>
            </a:r>
            <a:endParaRPr lang="en-GB" dirty="0"/>
          </a:p>
        </p:txBody>
      </p:sp>
      <p:sp>
        <p:nvSpPr>
          <p:cNvPr id="3" name="Content Placeholder 2"/>
          <p:cNvSpPr>
            <a:spLocks noGrp="1"/>
          </p:cNvSpPr>
          <p:nvPr>
            <p:ph idx="1"/>
          </p:nvPr>
        </p:nvSpPr>
        <p:spPr>
          <a:xfrm>
            <a:off x="457200" y="2060848"/>
            <a:ext cx="8229600" cy="4263752"/>
          </a:xfrm>
        </p:spPr>
        <p:txBody>
          <a:bodyPr/>
          <a:lstStyle/>
          <a:p>
            <a:r>
              <a:rPr lang="en-GB" dirty="0" smtClean="0"/>
              <a:t>Portfolios</a:t>
            </a:r>
          </a:p>
          <a:p>
            <a:pPr marL="0" indent="0">
              <a:buNone/>
            </a:pPr>
            <a:endParaRPr lang="en-GB" sz="800" dirty="0" smtClean="0"/>
          </a:p>
          <a:p>
            <a:r>
              <a:rPr lang="en-GB" dirty="0" smtClean="0"/>
              <a:t>Individual interviews</a:t>
            </a:r>
          </a:p>
          <a:p>
            <a:pPr marL="0" indent="0">
              <a:buNone/>
            </a:pPr>
            <a:endParaRPr lang="en-GB" sz="800" dirty="0" smtClean="0"/>
          </a:p>
          <a:p>
            <a:r>
              <a:rPr lang="en-GB" dirty="0" smtClean="0"/>
              <a:t>Group interviews</a:t>
            </a:r>
          </a:p>
          <a:p>
            <a:pPr marL="0" indent="0">
              <a:buNone/>
            </a:pPr>
            <a:endParaRPr lang="en-GB" sz="800" dirty="0" smtClean="0"/>
          </a:p>
          <a:p>
            <a:r>
              <a:rPr lang="en-GB" dirty="0" smtClean="0"/>
              <a:t>Strategy questionnaires</a:t>
            </a:r>
          </a:p>
          <a:p>
            <a:endParaRPr lang="en-GB" dirty="0"/>
          </a:p>
        </p:txBody>
      </p:sp>
    </p:spTree>
    <p:extLst>
      <p:ext uri="{BB962C8B-B14F-4D97-AF65-F5344CB8AC3E}">
        <p14:creationId xmlns:p14="http://schemas.microsoft.com/office/powerpoint/2010/main" val="39381200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80696"/>
          </a:xfrm>
        </p:spPr>
        <p:txBody>
          <a:bodyPr>
            <a:normAutofit fontScale="90000"/>
          </a:bodyPr>
          <a:lstStyle/>
          <a:p>
            <a:r>
              <a:rPr lang="en-GB" dirty="0" err="1" smtClean="0"/>
              <a:t>Kursplan</a:t>
            </a:r>
            <a:r>
              <a:rPr lang="en-GB" dirty="0" smtClean="0"/>
              <a:t> (</a:t>
            </a:r>
            <a:r>
              <a:rPr lang="en-GB" dirty="0" err="1" smtClean="0"/>
              <a:t>Moderna</a:t>
            </a:r>
            <a:r>
              <a:rPr lang="en-GB" dirty="0" smtClean="0"/>
              <a:t> </a:t>
            </a:r>
            <a:r>
              <a:rPr lang="en-GB" dirty="0" err="1" smtClean="0"/>
              <a:t>Språk</a:t>
            </a:r>
            <a:r>
              <a:rPr lang="en-GB" dirty="0" smtClean="0"/>
              <a:t>)</a:t>
            </a:r>
            <a:endParaRPr lang="en-GB" dirty="0"/>
          </a:p>
        </p:txBody>
      </p:sp>
      <p:sp>
        <p:nvSpPr>
          <p:cNvPr id="3" name="Content Placeholder 2"/>
          <p:cNvSpPr>
            <a:spLocks noGrp="1"/>
          </p:cNvSpPr>
          <p:nvPr>
            <p:ph idx="1"/>
          </p:nvPr>
        </p:nvSpPr>
        <p:spPr>
          <a:xfrm>
            <a:off x="457200" y="1844824"/>
            <a:ext cx="8229600" cy="4479776"/>
          </a:xfrm>
        </p:spPr>
        <p:txBody>
          <a:bodyPr>
            <a:normAutofit/>
          </a:bodyPr>
          <a:lstStyle/>
          <a:p>
            <a:pPr marL="0" indent="0">
              <a:buNone/>
            </a:pPr>
            <a:r>
              <a:rPr lang="en-GB" b="1" i="1" dirty="0" err="1" smtClean="0">
                <a:solidFill>
                  <a:srgbClr val="0070C0"/>
                </a:solidFill>
              </a:rPr>
              <a:t>Lyssna</a:t>
            </a:r>
            <a:r>
              <a:rPr lang="en-GB" b="1" i="1" dirty="0" smtClean="0">
                <a:solidFill>
                  <a:srgbClr val="0070C0"/>
                </a:solidFill>
              </a:rPr>
              <a:t> </a:t>
            </a:r>
            <a:r>
              <a:rPr lang="en-GB" b="1" i="1" dirty="0" err="1">
                <a:solidFill>
                  <a:srgbClr val="0070C0"/>
                </a:solidFill>
              </a:rPr>
              <a:t>och</a:t>
            </a:r>
            <a:r>
              <a:rPr lang="en-GB" b="1" i="1" dirty="0">
                <a:solidFill>
                  <a:srgbClr val="0070C0"/>
                </a:solidFill>
              </a:rPr>
              <a:t> </a:t>
            </a:r>
            <a:r>
              <a:rPr lang="en-GB" b="1" i="1" dirty="0" err="1">
                <a:solidFill>
                  <a:srgbClr val="0070C0"/>
                </a:solidFill>
              </a:rPr>
              <a:t>läsa</a:t>
            </a:r>
            <a:r>
              <a:rPr lang="en-GB" b="1" i="1" dirty="0">
                <a:solidFill>
                  <a:srgbClr val="0070C0"/>
                </a:solidFill>
              </a:rPr>
              <a:t> — reception</a:t>
            </a:r>
          </a:p>
          <a:p>
            <a:pPr marL="0" indent="0">
              <a:buNone/>
            </a:pPr>
            <a:r>
              <a:rPr lang="sv-SE" dirty="0" smtClean="0"/>
              <a:t>• </a:t>
            </a:r>
            <a:r>
              <a:rPr lang="sv-SE" dirty="0"/>
              <a:t>Strategier för att uppfatta betydelsebärande ord och dra slutsatser </a:t>
            </a:r>
            <a:r>
              <a:rPr lang="sv-SE" dirty="0" smtClean="0"/>
              <a:t>om innehållet</a:t>
            </a:r>
            <a:r>
              <a:rPr lang="sv-SE" dirty="0"/>
              <a:t>, till exempel med hjälp av förförståelse.</a:t>
            </a:r>
          </a:p>
          <a:p>
            <a:pPr marL="0" indent="0">
              <a:buNone/>
            </a:pPr>
            <a:endParaRPr lang="sv-SE" sz="800" i="1" dirty="0" smtClean="0"/>
          </a:p>
          <a:p>
            <a:pPr marL="0" indent="0">
              <a:buNone/>
            </a:pPr>
            <a:endParaRPr lang="sv-SE" sz="800" i="1" dirty="0" smtClean="0"/>
          </a:p>
          <a:p>
            <a:pPr marL="0" indent="0">
              <a:buNone/>
            </a:pPr>
            <a:r>
              <a:rPr lang="sv-SE" b="1" i="1" dirty="0" smtClean="0">
                <a:solidFill>
                  <a:srgbClr val="0070C0"/>
                </a:solidFill>
              </a:rPr>
              <a:t>Tala</a:t>
            </a:r>
            <a:r>
              <a:rPr lang="sv-SE" b="1" i="1" dirty="0">
                <a:solidFill>
                  <a:srgbClr val="0070C0"/>
                </a:solidFill>
              </a:rPr>
              <a:t>, skriva och samtala — produktion och interaktion</a:t>
            </a:r>
          </a:p>
          <a:p>
            <a:pPr marL="0" indent="0">
              <a:buNone/>
            </a:pPr>
            <a:r>
              <a:rPr lang="sv-SE" dirty="0" smtClean="0"/>
              <a:t>• </a:t>
            </a:r>
            <a:r>
              <a:rPr lang="sv-SE" dirty="0"/>
              <a:t>Strategier för att lösa språkliga problem i samtal, till exempel </a:t>
            </a:r>
            <a:r>
              <a:rPr lang="sv-SE" dirty="0" smtClean="0"/>
              <a:t>frågor, </a:t>
            </a:r>
            <a:r>
              <a:rPr lang="en-GB" dirty="0" err="1" smtClean="0"/>
              <a:t>omformuleringar</a:t>
            </a:r>
            <a:r>
              <a:rPr lang="en-GB" dirty="0" smtClean="0"/>
              <a:t> </a:t>
            </a:r>
            <a:r>
              <a:rPr lang="en-GB" dirty="0" err="1"/>
              <a:t>och</a:t>
            </a:r>
            <a:r>
              <a:rPr lang="en-GB" dirty="0"/>
              <a:t> </a:t>
            </a:r>
            <a:r>
              <a:rPr lang="en-GB" dirty="0" err="1"/>
              <a:t>gester</a:t>
            </a:r>
            <a:r>
              <a:rPr lang="en-GB" dirty="0" smtClean="0"/>
              <a:t>.</a:t>
            </a:r>
            <a:endParaRPr lang="en-GB" dirty="0"/>
          </a:p>
        </p:txBody>
      </p:sp>
    </p:spTree>
    <p:extLst>
      <p:ext uri="{BB962C8B-B14F-4D97-AF65-F5344CB8AC3E}">
        <p14:creationId xmlns:p14="http://schemas.microsoft.com/office/powerpoint/2010/main" val="833720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rmAutofit fontScale="90000"/>
          </a:bodyPr>
          <a:lstStyle/>
          <a:p>
            <a:r>
              <a:rPr lang="en-GB" dirty="0" err="1" smtClean="0"/>
              <a:t>Kunskapskrav</a:t>
            </a:r>
            <a:r>
              <a:rPr lang="en-GB" dirty="0" smtClean="0"/>
              <a:t>  (</a:t>
            </a:r>
            <a:r>
              <a:rPr lang="en-GB" dirty="0" err="1" smtClean="0"/>
              <a:t>Eng</a:t>
            </a:r>
            <a:r>
              <a:rPr lang="en-GB" dirty="0" smtClean="0"/>
              <a:t>)</a:t>
            </a:r>
            <a:endParaRPr lang="en-GB" dirty="0"/>
          </a:p>
        </p:txBody>
      </p:sp>
      <p:sp>
        <p:nvSpPr>
          <p:cNvPr id="3" name="Content Placeholder 2"/>
          <p:cNvSpPr>
            <a:spLocks noGrp="1"/>
          </p:cNvSpPr>
          <p:nvPr>
            <p:ph idx="1"/>
          </p:nvPr>
        </p:nvSpPr>
        <p:spPr/>
        <p:txBody>
          <a:bodyPr>
            <a:normAutofit lnSpcReduction="10000"/>
          </a:bodyPr>
          <a:lstStyle/>
          <a:p>
            <a:r>
              <a:rPr lang="sv-SE" dirty="0"/>
              <a:t>Kunskapskrav för betyget E i slutet av årskurs </a:t>
            </a:r>
            <a:r>
              <a:rPr lang="sv-SE" dirty="0" smtClean="0"/>
              <a:t>9</a:t>
            </a:r>
          </a:p>
          <a:p>
            <a:pPr marL="0" indent="0">
              <a:buNone/>
            </a:pPr>
            <a:endParaRPr lang="en-GB" sz="800" i="1" dirty="0" smtClean="0"/>
          </a:p>
          <a:p>
            <a:pPr marL="0" indent="0">
              <a:buNone/>
            </a:pPr>
            <a:r>
              <a:rPr lang="en-GB" b="1" i="1" dirty="0" smtClean="0">
                <a:solidFill>
                  <a:srgbClr val="0070C0"/>
                </a:solidFill>
              </a:rPr>
              <a:t>reception</a:t>
            </a:r>
            <a:endParaRPr lang="sv-SE" b="1" i="1" dirty="0" smtClean="0">
              <a:solidFill>
                <a:srgbClr val="0070C0"/>
              </a:solidFill>
            </a:endParaRPr>
          </a:p>
          <a:p>
            <a:pPr marL="0" indent="0">
              <a:buNone/>
            </a:pPr>
            <a:r>
              <a:rPr lang="en-GB" dirty="0" smtClean="0"/>
              <a:t>	</a:t>
            </a:r>
            <a:r>
              <a:rPr lang="en-GB" dirty="0" err="1" smtClean="0"/>
              <a:t>För</a:t>
            </a:r>
            <a:r>
              <a:rPr lang="en-GB" dirty="0" smtClean="0"/>
              <a:t> </a:t>
            </a:r>
            <a:r>
              <a:rPr lang="sv-SE" dirty="0" smtClean="0"/>
              <a:t>att </a:t>
            </a:r>
            <a:r>
              <a:rPr lang="sv-SE" dirty="0"/>
              <a:t>underlätta sin förståelse av innehållet i det </a:t>
            </a:r>
            <a:r>
              <a:rPr lang="sv-SE" dirty="0" smtClean="0"/>
              <a:t>	talade </a:t>
            </a:r>
            <a:r>
              <a:rPr lang="sv-SE" dirty="0"/>
              <a:t>språket och texterna </a:t>
            </a:r>
            <a:r>
              <a:rPr lang="sv-SE" dirty="0" smtClean="0"/>
              <a:t>kan eleven </a:t>
            </a:r>
            <a:r>
              <a:rPr lang="sv-SE" dirty="0"/>
              <a:t>välja och </a:t>
            </a:r>
            <a:r>
              <a:rPr lang="sv-SE" dirty="0" smtClean="0"/>
              <a:t>	använda </a:t>
            </a:r>
            <a:r>
              <a:rPr lang="sv-SE" dirty="0"/>
              <a:t>sig av </a:t>
            </a:r>
            <a:r>
              <a:rPr lang="sv-SE" b="1" dirty="0"/>
              <a:t>någon strategi </a:t>
            </a:r>
            <a:r>
              <a:rPr lang="sv-SE" dirty="0"/>
              <a:t>för lyssnande och </a:t>
            </a:r>
            <a:r>
              <a:rPr lang="sv-SE" dirty="0" smtClean="0"/>
              <a:t>	läsning.</a:t>
            </a:r>
          </a:p>
          <a:p>
            <a:pPr marL="0" indent="0">
              <a:buNone/>
            </a:pPr>
            <a:endParaRPr lang="sv-SE" sz="800" dirty="0" smtClean="0"/>
          </a:p>
          <a:p>
            <a:pPr marL="0" indent="0">
              <a:buNone/>
            </a:pPr>
            <a:r>
              <a:rPr lang="sv-SE" b="1" i="1" dirty="0">
                <a:solidFill>
                  <a:srgbClr val="0070C0"/>
                </a:solidFill>
              </a:rPr>
              <a:t>produktion och interaktion</a:t>
            </a:r>
          </a:p>
          <a:p>
            <a:pPr marL="0" indent="0">
              <a:buNone/>
            </a:pPr>
            <a:r>
              <a:rPr lang="sv-SE" dirty="0" smtClean="0"/>
              <a:t>	Dessutom </a:t>
            </a:r>
            <a:r>
              <a:rPr lang="sv-SE" dirty="0"/>
              <a:t>kan eleven välja och använda </a:t>
            </a:r>
            <a:r>
              <a:rPr lang="sv-SE" dirty="0" smtClean="0"/>
              <a:t>sig av </a:t>
            </a:r>
            <a:r>
              <a:rPr lang="sv-SE" b="1" dirty="0"/>
              <a:t>i </a:t>
            </a:r>
            <a:r>
              <a:rPr lang="sv-SE" b="1" dirty="0" smtClean="0"/>
              <a:t>	huvudsak </a:t>
            </a:r>
            <a:r>
              <a:rPr lang="sv-SE" b="1" dirty="0"/>
              <a:t>fungerande </a:t>
            </a:r>
            <a:r>
              <a:rPr lang="sv-SE" dirty="0"/>
              <a:t>strategier som </a:t>
            </a:r>
            <a:r>
              <a:rPr lang="sv-SE" b="1" dirty="0"/>
              <a:t>i viss mån </a:t>
            </a:r>
            <a:r>
              <a:rPr lang="sv-SE" b="1" dirty="0" smtClean="0"/>
              <a:t>	löser </a:t>
            </a:r>
            <a:r>
              <a:rPr lang="sv-SE" b="1" dirty="0"/>
              <a:t>problem </a:t>
            </a:r>
            <a:r>
              <a:rPr lang="sv-SE" dirty="0"/>
              <a:t>i </a:t>
            </a:r>
            <a:r>
              <a:rPr lang="sv-SE" dirty="0" smtClean="0"/>
              <a:t>och </a:t>
            </a:r>
            <a:r>
              <a:rPr lang="en-GB" dirty="0" err="1" smtClean="0"/>
              <a:t>förbättrar</a:t>
            </a:r>
            <a:r>
              <a:rPr lang="en-GB" dirty="0" smtClean="0"/>
              <a:t> </a:t>
            </a:r>
            <a:r>
              <a:rPr lang="en-GB" dirty="0" err="1" smtClean="0"/>
              <a:t>interaktionen</a:t>
            </a:r>
            <a:r>
              <a:rPr lang="en-GB" dirty="0" smtClean="0"/>
              <a:t>.</a:t>
            </a:r>
            <a:r>
              <a:rPr lang="sv-SE" dirty="0"/>
              <a:t> </a:t>
            </a:r>
            <a:endParaRPr lang="sv-SE" dirty="0" smtClean="0"/>
          </a:p>
          <a:p>
            <a:pPr marL="0" indent="0">
              <a:buNone/>
            </a:pPr>
            <a:endParaRPr lang="sv-SE" dirty="0"/>
          </a:p>
        </p:txBody>
      </p:sp>
    </p:spTree>
    <p:extLst>
      <p:ext uri="{BB962C8B-B14F-4D97-AF65-F5344CB8AC3E}">
        <p14:creationId xmlns:p14="http://schemas.microsoft.com/office/powerpoint/2010/main" val="631790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36680"/>
          </a:xfrm>
        </p:spPr>
        <p:txBody>
          <a:bodyPr>
            <a:normAutofit fontScale="90000"/>
          </a:bodyPr>
          <a:lstStyle/>
          <a:p>
            <a:r>
              <a:rPr lang="en-GB" dirty="0" smtClean="0"/>
              <a:t>Cf. previous course syllabus</a:t>
            </a:r>
            <a:endParaRPr lang="en-GB" dirty="0"/>
          </a:p>
        </p:txBody>
      </p:sp>
      <p:sp>
        <p:nvSpPr>
          <p:cNvPr id="3" name="Content Placeholder 2"/>
          <p:cNvSpPr>
            <a:spLocks noGrp="1"/>
          </p:cNvSpPr>
          <p:nvPr>
            <p:ph idx="1"/>
          </p:nvPr>
        </p:nvSpPr>
        <p:spPr>
          <a:xfrm>
            <a:off x="457200" y="1556792"/>
            <a:ext cx="8229600" cy="4767808"/>
          </a:xfrm>
        </p:spPr>
        <p:txBody>
          <a:bodyPr>
            <a:normAutofit/>
          </a:bodyPr>
          <a:lstStyle/>
          <a:p>
            <a:r>
              <a:rPr lang="en-GB" dirty="0" smtClean="0"/>
              <a:t>‘Learning to learn’</a:t>
            </a:r>
          </a:p>
          <a:p>
            <a:pPr marL="0" indent="0">
              <a:buNone/>
            </a:pPr>
            <a:endParaRPr lang="en-GB" sz="800" dirty="0" smtClean="0"/>
          </a:p>
          <a:p>
            <a:r>
              <a:rPr lang="en-GB" dirty="0" smtClean="0"/>
              <a:t>No longer present in the new course syllabus …</a:t>
            </a:r>
          </a:p>
          <a:p>
            <a:pPr marL="0" indent="0">
              <a:buNone/>
            </a:pPr>
            <a:endParaRPr lang="en-GB" sz="800" dirty="0" smtClean="0"/>
          </a:p>
          <a:p>
            <a:r>
              <a:rPr lang="en-GB" dirty="0" smtClean="0"/>
              <a:t>Why?</a:t>
            </a:r>
          </a:p>
          <a:p>
            <a:pPr lvl="1"/>
            <a:r>
              <a:rPr lang="en-GB" dirty="0" smtClean="0"/>
              <a:t>Diffuse</a:t>
            </a:r>
          </a:p>
          <a:p>
            <a:pPr lvl="1"/>
            <a:r>
              <a:rPr lang="en-GB" dirty="0" smtClean="0"/>
              <a:t>Difficult to assess</a:t>
            </a:r>
          </a:p>
          <a:p>
            <a:pPr lvl="1"/>
            <a:r>
              <a:rPr lang="en-GB" dirty="0" smtClean="0"/>
              <a:t>Political changes….?</a:t>
            </a:r>
          </a:p>
          <a:p>
            <a:pPr marL="393192" lvl="1" indent="0">
              <a:buNone/>
            </a:pPr>
            <a:endParaRPr lang="en-GB" sz="800" dirty="0" smtClean="0"/>
          </a:p>
          <a:p>
            <a:r>
              <a:rPr lang="en-GB" dirty="0" smtClean="0"/>
              <a:t>Will we meet the same problems with the strategy goals?</a:t>
            </a:r>
          </a:p>
          <a:p>
            <a:pPr marL="393192" lvl="1" indent="0">
              <a:buNone/>
            </a:pPr>
            <a:r>
              <a:rPr lang="en-GB" dirty="0" smtClean="0"/>
              <a:t> </a:t>
            </a:r>
            <a:endParaRPr lang="en-GB" dirty="0"/>
          </a:p>
          <a:p>
            <a:pPr marL="393192" lvl="1" indent="0">
              <a:buNone/>
            </a:pPr>
            <a:endParaRPr lang="en-GB" dirty="0"/>
          </a:p>
        </p:txBody>
      </p:sp>
    </p:spTree>
    <p:extLst>
      <p:ext uri="{BB962C8B-B14F-4D97-AF65-F5344CB8AC3E}">
        <p14:creationId xmlns:p14="http://schemas.microsoft.com/office/powerpoint/2010/main" val="2200539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80728"/>
            <a:ext cx="8229600" cy="360040"/>
          </a:xfrm>
        </p:spPr>
        <p:txBody>
          <a:bodyPr>
            <a:normAutofit fontScale="90000"/>
          </a:bodyPr>
          <a:lstStyle/>
          <a:p>
            <a:r>
              <a:rPr lang="en-GB" b="1" dirty="0" err="1"/>
              <a:t>Allsidig</a:t>
            </a:r>
            <a:r>
              <a:rPr lang="en-GB" b="1" dirty="0"/>
              <a:t> </a:t>
            </a:r>
            <a:r>
              <a:rPr lang="en-GB" b="1" dirty="0" err="1"/>
              <a:t>kommunikativ</a:t>
            </a:r>
            <a:r>
              <a:rPr lang="en-GB" b="1" dirty="0"/>
              <a:t> </a:t>
            </a:r>
            <a:r>
              <a:rPr lang="en-GB" b="1" dirty="0" err="1"/>
              <a:t>förmåga</a:t>
            </a:r>
            <a:r>
              <a:rPr lang="en-GB" dirty="0"/>
              <a:t/>
            </a:r>
            <a:br>
              <a:rPr lang="en-GB" dirty="0"/>
            </a:br>
            <a:endParaRPr lang="en-GB" dirty="0"/>
          </a:p>
        </p:txBody>
      </p:sp>
      <p:sp>
        <p:nvSpPr>
          <p:cNvPr id="3" name="Content Placeholder 2"/>
          <p:cNvSpPr>
            <a:spLocks noGrp="1"/>
          </p:cNvSpPr>
          <p:nvPr>
            <p:ph idx="1"/>
          </p:nvPr>
        </p:nvSpPr>
        <p:spPr>
          <a:xfrm>
            <a:off x="457200" y="764704"/>
            <a:ext cx="8229600" cy="5976664"/>
          </a:xfrm>
        </p:spPr>
        <p:txBody>
          <a:bodyPr>
            <a:normAutofit fontScale="85000" lnSpcReduction="20000"/>
          </a:bodyPr>
          <a:lstStyle/>
          <a:p>
            <a:pPr marL="0" indent="0">
              <a:buNone/>
            </a:pPr>
            <a:r>
              <a:rPr lang="sv-SE" dirty="0" smtClean="0"/>
              <a:t>Undervisningen </a:t>
            </a:r>
            <a:r>
              <a:rPr lang="sv-SE" dirty="0"/>
              <a:t>i engelska ska ge eleverna möjlighet att utveckla en </a:t>
            </a:r>
            <a:r>
              <a:rPr lang="sv-SE" b="1" i="1" dirty="0"/>
              <a:t>allsidig kommunikativ förmåga</a:t>
            </a:r>
            <a:r>
              <a:rPr lang="sv-SE" dirty="0"/>
              <a:t>. I en sådan förmåga ingår såväl sociala som interkulturella och språkliga aspekter. </a:t>
            </a:r>
          </a:p>
          <a:p>
            <a:pPr marL="0" indent="0">
              <a:buNone/>
            </a:pPr>
            <a:endParaRPr lang="sv-SE" sz="1000" dirty="0"/>
          </a:p>
          <a:p>
            <a:pPr marL="0" indent="0">
              <a:buNone/>
            </a:pPr>
            <a:r>
              <a:rPr lang="sv-SE" dirty="0"/>
              <a:t>De </a:t>
            </a:r>
            <a:r>
              <a:rPr lang="sv-SE" b="1" i="1" dirty="0"/>
              <a:t>sociala och interkulturella </a:t>
            </a:r>
            <a:r>
              <a:rPr lang="sv-SE" dirty="0"/>
              <a:t>aspekterna innebär att man kan anpassa sitt språk till olika situationer, syften och mottagare. I en social och interkulturell förmåga ingår att så långt som möjligt känna till och använda de kulturella koder och det språkbruk som behövs för att kunna kommunicera i både formella och informella situationer. Det kan handla om ordval, språkmarkörer för artighet, hur jag inleder ett brev eller mejl, hur jag uppträder i olika sammanhang eller tackar och säger nej. </a:t>
            </a:r>
          </a:p>
          <a:p>
            <a:pPr marL="0" indent="0">
              <a:buNone/>
            </a:pPr>
            <a:endParaRPr lang="sv-SE" sz="900" dirty="0" smtClean="0"/>
          </a:p>
          <a:p>
            <a:pPr marL="0" indent="0">
              <a:buNone/>
            </a:pPr>
            <a:r>
              <a:rPr lang="sv-SE" dirty="0" smtClean="0"/>
              <a:t>Den </a:t>
            </a:r>
            <a:r>
              <a:rPr lang="sv-SE" dirty="0"/>
              <a:t>kommunikativa förmågan innefattar även en ökande grad av </a:t>
            </a:r>
            <a:r>
              <a:rPr lang="sv-SE" b="1" i="1" dirty="0"/>
              <a:t>språklig säkerhet</a:t>
            </a:r>
            <a:r>
              <a:rPr lang="sv-SE" dirty="0"/>
              <a:t>. Det innebär att man i möjligaste mån behärskar språkets form, det vill säga vokabulär, fraseologi, uttal, prosodi, stavning och grammatik. Syftet med detta är att utveckla komplexiteten och precisionen i elevernas språk. Med kunskaper om språkets form kan eleverna utveckla förmågan att uttrycka sig och kommunicera i allt mer avancerade och krävande sammanhang. </a:t>
            </a:r>
            <a:endParaRPr lang="en-GB" dirty="0"/>
          </a:p>
        </p:txBody>
      </p:sp>
    </p:spTree>
    <p:extLst>
      <p:ext uri="{BB962C8B-B14F-4D97-AF65-F5344CB8AC3E}">
        <p14:creationId xmlns:p14="http://schemas.microsoft.com/office/powerpoint/2010/main" val="10471422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24744"/>
            <a:ext cx="8229600" cy="1584176"/>
          </a:xfrm>
        </p:spPr>
        <p:txBody>
          <a:bodyPr>
            <a:normAutofit fontScale="90000"/>
          </a:bodyPr>
          <a:lstStyle/>
          <a:p>
            <a:pPr marL="0" indent="0"/>
            <a:r>
              <a:rPr lang="sv-SE" b="1" dirty="0" smtClean="0"/>
              <a:t/>
            </a:r>
            <a:br>
              <a:rPr lang="sv-SE" b="1" dirty="0" smtClean="0"/>
            </a:br>
            <a:r>
              <a:rPr lang="sv-SE" b="1" dirty="0"/>
              <a:t/>
            </a:r>
            <a:br>
              <a:rPr lang="sv-SE" b="1" dirty="0"/>
            </a:br>
            <a:r>
              <a:rPr lang="sv-SE" b="1" dirty="0" smtClean="0"/>
              <a:t>Strategier </a:t>
            </a:r>
            <a:r>
              <a:rPr lang="sv-SE" b="1" dirty="0"/>
              <a:t>för att stödja kommunikation</a:t>
            </a:r>
            <a:r>
              <a:rPr lang="sv-SE" dirty="0"/>
              <a:t/>
            </a:r>
            <a:br>
              <a:rPr lang="sv-SE" dirty="0"/>
            </a:br>
            <a:r>
              <a:rPr lang="sv-SE" dirty="0"/>
              <a:t/>
            </a:r>
            <a:br>
              <a:rPr lang="sv-SE" dirty="0"/>
            </a:br>
            <a:endParaRPr lang="en-GB" dirty="0"/>
          </a:p>
        </p:txBody>
      </p:sp>
      <p:sp>
        <p:nvSpPr>
          <p:cNvPr id="3" name="Content Placeholder 2"/>
          <p:cNvSpPr>
            <a:spLocks noGrp="1"/>
          </p:cNvSpPr>
          <p:nvPr>
            <p:ph idx="1"/>
          </p:nvPr>
        </p:nvSpPr>
        <p:spPr>
          <a:xfrm>
            <a:off x="457200" y="1484784"/>
            <a:ext cx="8229600" cy="4839816"/>
          </a:xfrm>
        </p:spPr>
        <p:txBody>
          <a:bodyPr>
            <a:normAutofit lnSpcReduction="10000"/>
          </a:bodyPr>
          <a:lstStyle/>
          <a:p>
            <a:pPr marL="0" indent="0">
              <a:buNone/>
            </a:pPr>
            <a:r>
              <a:rPr lang="sv-SE" dirty="0" smtClean="0"/>
              <a:t>Ibland </a:t>
            </a:r>
            <a:r>
              <a:rPr lang="sv-SE" dirty="0"/>
              <a:t>uppstår situationer där man försöker förmedla ett budskap, men upplever att man inte lyckas nå fram till den som lyssnar. I andra situationer kan det vara svårt att som mottagare förstå ett budskap. Det kan handla om ordval, problem med uttal och prosodi, formuleringsförmåga eller förmåga att anpassa sig till situation och mottagare. Då behöver man kunna kompensera detta genom till exempel omformuleringar, synonymer, frågor och kroppsspråk. Ett syfte med undervisningen i engelska är därför att eleverna ska utveckla och </a:t>
            </a:r>
            <a:r>
              <a:rPr lang="sv-SE" b="1" i="1" dirty="0"/>
              <a:t>kunna använda olika strategier</a:t>
            </a:r>
            <a:r>
              <a:rPr lang="sv-SE" dirty="0"/>
              <a:t>, tillvägagångssätt, så att de övervinner dessa hinder i kommunikationen. </a:t>
            </a:r>
            <a:endParaRPr lang="en-GB" dirty="0"/>
          </a:p>
        </p:txBody>
      </p:sp>
    </p:spTree>
    <p:extLst>
      <p:ext uri="{BB962C8B-B14F-4D97-AF65-F5344CB8AC3E}">
        <p14:creationId xmlns:p14="http://schemas.microsoft.com/office/powerpoint/2010/main" val="9785820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24744"/>
            <a:ext cx="8229600" cy="1584176"/>
          </a:xfrm>
        </p:spPr>
        <p:txBody>
          <a:bodyPr>
            <a:normAutofit fontScale="90000"/>
          </a:bodyPr>
          <a:lstStyle/>
          <a:p>
            <a:pPr marL="0" indent="0"/>
            <a:r>
              <a:rPr lang="sv-SE" b="1" dirty="0" smtClean="0"/>
              <a:t/>
            </a:r>
            <a:br>
              <a:rPr lang="sv-SE" b="1" dirty="0" smtClean="0"/>
            </a:br>
            <a:r>
              <a:rPr lang="sv-SE" b="1" dirty="0"/>
              <a:t/>
            </a:r>
            <a:br>
              <a:rPr lang="sv-SE" b="1" dirty="0"/>
            </a:br>
            <a:r>
              <a:rPr lang="sv-SE" b="1" dirty="0" smtClean="0"/>
              <a:t>Strategier </a:t>
            </a:r>
            <a:r>
              <a:rPr lang="sv-SE" b="1" dirty="0"/>
              <a:t>för att stödja kommunikation</a:t>
            </a:r>
            <a:r>
              <a:rPr lang="sv-SE" dirty="0"/>
              <a:t/>
            </a:r>
            <a:br>
              <a:rPr lang="sv-SE" dirty="0"/>
            </a:br>
            <a:r>
              <a:rPr lang="sv-SE" dirty="0"/>
              <a:t/>
            </a:r>
            <a:br>
              <a:rPr lang="sv-SE" dirty="0"/>
            </a:br>
            <a:endParaRPr lang="en-GB" dirty="0"/>
          </a:p>
        </p:txBody>
      </p:sp>
      <p:sp>
        <p:nvSpPr>
          <p:cNvPr id="3" name="Content Placeholder 2"/>
          <p:cNvSpPr>
            <a:spLocks noGrp="1"/>
          </p:cNvSpPr>
          <p:nvPr>
            <p:ph idx="1"/>
          </p:nvPr>
        </p:nvSpPr>
        <p:spPr>
          <a:xfrm>
            <a:off x="457200" y="1484784"/>
            <a:ext cx="8229600" cy="4839816"/>
          </a:xfrm>
        </p:spPr>
        <p:txBody>
          <a:bodyPr>
            <a:normAutofit lnSpcReduction="10000"/>
          </a:bodyPr>
          <a:lstStyle/>
          <a:p>
            <a:pPr marL="0" indent="0">
              <a:buNone/>
            </a:pPr>
            <a:r>
              <a:rPr lang="sv-SE" dirty="0" smtClean="0"/>
              <a:t>Ibland </a:t>
            </a:r>
            <a:r>
              <a:rPr lang="sv-SE" dirty="0"/>
              <a:t>uppstår situationer där man försöker förmedla ett budskap, men upplever att man inte lyckas nå fram till den som lyssnar. I andra situationer kan det vara svårt att som mottagare förstå ett budskap. Det kan handla om ordval, problem med uttal och prosodi, formuleringsförmåga eller förmåga att anpassa sig till situation och mottagare. Då behöver man kunna kompensera detta genom till exempel omformuleringar, synonymer, frågor och kroppsspråk. </a:t>
            </a:r>
            <a:r>
              <a:rPr lang="sv-SE" dirty="0">
                <a:solidFill>
                  <a:srgbClr val="00B0F0"/>
                </a:solidFill>
              </a:rPr>
              <a:t>Ett syfte med undervisningen i engelska är därför att eleverna ska utveckla och </a:t>
            </a:r>
            <a:r>
              <a:rPr lang="sv-SE" b="1" i="1" dirty="0">
                <a:solidFill>
                  <a:srgbClr val="00B0F0"/>
                </a:solidFill>
              </a:rPr>
              <a:t>kunna använda olika strategier</a:t>
            </a:r>
            <a:r>
              <a:rPr lang="sv-SE" dirty="0">
                <a:solidFill>
                  <a:srgbClr val="00B0F0"/>
                </a:solidFill>
              </a:rPr>
              <a:t>, tillvägagångssätt, så att de övervinner dessa hinder i kommunikationen. </a:t>
            </a:r>
            <a:endParaRPr lang="en-GB" dirty="0">
              <a:solidFill>
                <a:srgbClr val="00B0F0"/>
              </a:solidFill>
            </a:endParaRPr>
          </a:p>
        </p:txBody>
      </p:sp>
    </p:spTree>
    <p:extLst>
      <p:ext uri="{BB962C8B-B14F-4D97-AF65-F5344CB8AC3E}">
        <p14:creationId xmlns:p14="http://schemas.microsoft.com/office/powerpoint/2010/main" val="23564189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648072"/>
          </a:xfrm>
        </p:spPr>
        <p:txBody>
          <a:bodyPr>
            <a:normAutofit fontScale="90000"/>
          </a:bodyPr>
          <a:lstStyle/>
          <a:p>
            <a:r>
              <a:rPr lang="en-GB" dirty="0" err="1" smtClean="0"/>
              <a:t>Strategier</a:t>
            </a:r>
            <a:r>
              <a:rPr lang="en-GB" dirty="0" smtClean="0"/>
              <a:t> – </a:t>
            </a:r>
            <a:r>
              <a:rPr lang="en-GB" dirty="0" err="1" smtClean="0"/>
              <a:t>i</a:t>
            </a:r>
            <a:r>
              <a:rPr lang="en-GB" dirty="0" smtClean="0"/>
              <a:t> </a:t>
            </a:r>
            <a:r>
              <a:rPr lang="en-GB" dirty="0" err="1" smtClean="0"/>
              <a:t>kommentarmaterial</a:t>
            </a:r>
            <a:endParaRPr lang="en-GB" dirty="0"/>
          </a:p>
        </p:txBody>
      </p:sp>
      <p:sp>
        <p:nvSpPr>
          <p:cNvPr id="3" name="Content Placeholder 2"/>
          <p:cNvSpPr>
            <a:spLocks noGrp="1"/>
          </p:cNvSpPr>
          <p:nvPr>
            <p:ph idx="1"/>
          </p:nvPr>
        </p:nvSpPr>
        <p:spPr>
          <a:xfrm>
            <a:off x="457200" y="1124744"/>
            <a:ext cx="8229600" cy="5616624"/>
          </a:xfrm>
        </p:spPr>
        <p:txBody>
          <a:bodyPr>
            <a:normAutofit fontScale="77500" lnSpcReduction="20000"/>
          </a:bodyPr>
          <a:lstStyle/>
          <a:p>
            <a:pPr marL="0" indent="0">
              <a:buNone/>
            </a:pPr>
            <a:r>
              <a:rPr lang="sv-SE" dirty="0" smtClean="0"/>
              <a:t>Begreppet </a:t>
            </a:r>
            <a:r>
              <a:rPr lang="sv-SE" dirty="0"/>
              <a:t>”strategi” förekommer ofta i kursplanen. Strategi är ett samlingsbegrepp för olika metoder eller handlingssätt vid kommunikation och i elevernas lärande. Strategier kan vara medvetna eller delvis omedvetna, de kan vara planerade eller spontana. De kan också vara mer eller mindre effektiva. Även att använda hjälpmedel som till exempel lexikon och datorprogram är en typ av strategi. </a:t>
            </a:r>
            <a:endParaRPr lang="sv-SE" dirty="0" smtClean="0"/>
          </a:p>
          <a:p>
            <a:pPr marL="0" indent="0">
              <a:buNone/>
            </a:pPr>
            <a:endParaRPr lang="sv-SE" sz="1100" dirty="0"/>
          </a:p>
          <a:p>
            <a:pPr marL="0" indent="0">
              <a:buNone/>
            </a:pPr>
            <a:r>
              <a:rPr lang="sv-SE" dirty="0"/>
              <a:t>Alla människor behöver och använder strategier för att förstå, göra sig förstådda, kommunicera och lära. Inte minst nybörjare i språk behöver under en lång tid kompenserande tillvägagångssätt när språkkunskaperna inte riktigt räcker till. Efter hand som språkfärdigheten ökar minskar behovet av rent kompensatoriska strategier, men man fortsätter att använda kommunikativa strategier</a:t>
            </a:r>
            <a:r>
              <a:rPr lang="sv-SE" dirty="0" smtClean="0"/>
              <a:t>.</a:t>
            </a:r>
          </a:p>
          <a:p>
            <a:pPr marL="0" indent="0">
              <a:buNone/>
            </a:pPr>
            <a:endParaRPr lang="sv-SE" sz="1100" dirty="0"/>
          </a:p>
          <a:p>
            <a:pPr marL="0" indent="0">
              <a:buNone/>
            </a:pPr>
            <a:r>
              <a:rPr lang="sv-SE" dirty="0"/>
              <a:t>Eleverna behöver bli medvetna om vilka strategier som står till buds. De behöver också hjälp att hitta effektiva strategier både för att kommunicera och för att utveckla språkkunskaperna. Genom undervisningen kan eleverna få stöd i att öka sin medvetenhet om verkningsfulla strategier, så att de kan välja att handla på sätt som är anpassade till situation och syfte och som ger goda resultat. </a:t>
            </a:r>
            <a:endParaRPr lang="en-GB" dirty="0"/>
          </a:p>
        </p:txBody>
      </p:sp>
    </p:spTree>
    <p:extLst>
      <p:ext uri="{BB962C8B-B14F-4D97-AF65-F5344CB8AC3E}">
        <p14:creationId xmlns:p14="http://schemas.microsoft.com/office/powerpoint/2010/main" val="3282506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1862</TotalTime>
  <Words>2295</Words>
  <Application>Microsoft Office PowerPoint</Application>
  <PresentationFormat>On-screen Show (4:3)</PresentationFormat>
  <Paragraphs>180</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Flow</vt:lpstr>
      <vt:lpstr>Communication strategies</vt:lpstr>
      <vt:lpstr>Kursplan (Eng)</vt:lpstr>
      <vt:lpstr>Kursplan (Moderna Språk)</vt:lpstr>
      <vt:lpstr>Kunskapskrav  (Eng)</vt:lpstr>
      <vt:lpstr>Cf. previous course syllabus</vt:lpstr>
      <vt:lpstr>Allsidig kommunikativ förmåga </vt:lpstr>
      <vt:lpstr>  Strategier för att stödja kommunikation  </vt:lpstr>
      <vt:lpstr>  Strategier för att stödja kommunikation  </vt:lpstr>
      <vt:lpstr>Strategier – i kommentarmaterial</vt:lpstr>
      <vt:lpstr>Strategier vid produktion</vt:lpstr>
      <vt:lpstr>Strategier vid interaktion</vt:lpstr>
      <vt:lpstr>Strategier vid interaktion</vt:lpstr>
      <vt:lpstr>Kunskapskrav - progressionen</vt:lpstr>
      <vt:lpstr>To summarise…</vt:lpstr>
      <vt:lpstr>Challenges</vt:lpstr>
      <vt:lpstr>Dörnyei (1995)</vt:lpstr>
      <vt:lpstr>PowerPoint Presentation</vt:lpstr>
      <vt:lpstr>PowerPoint Presentation</vt:lpstr>
      <vt:lpstr>PowerPoint Presentation</vt:lpstr>
      <vt:lpstr>Controversies</vt:lpstr>
      <vt:lpstr>Dörnyei’s (1995) 6 procedures</vt:lpstr>
      <vt:lpstr>Approaches to strategy instruction</vt:lpstr>
      <vt:lpstr>Assessing CS</vt:lpstr>
      <vt:lpstr>Examples…reading/listening</vt:lpstr>
      <vt:lpstr>Methods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Cross-linguistic awareness and motivation</dc:title>
  <dc:creator>Al</dc:creator>
  <cp:lastModifiedBy>Alastair Henry</cp:lastModifiedBy>
  <cp:revision>197</cp:revision>
  <cp:lastPrinted>2013-04-16T14:39:21Z</cp:lastPrinted>
  <dcterms:created xsi:type="dcterms:W3CDTF">2011-08-25T06:42:09Z</dcterms:created>
  <dcterms:modified xsi:type="dcterms:W3CDTF">2013-04-17T08:40:42Z</dcterms:modified>
</cp:coreProperties>
</file>