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font" Target="fonts/RobotoSlab-bold.fntdata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v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Bida2TxOmt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ghKDn83SsH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www.etwinning.se" TargetMode="External"/><Relationship Id="rId4" Type="http://schemas.openxmlformats.org/officeDocument/2006/relationships/hyperlink" Target="www.etwinning.ne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theuniverseismadeoftinystories.wordpress.com" TargetMode="External"/><Relationship Id="rId4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UeDCiHcmyiM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play.kahoot.it/#/k/ef6d2bc6-225c-492c-b3e0-cabacbd262b2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twinning.net/sv/pub/index.htm" TargetMode="External"/><Relationship Id="rId4" Type="http://schemas.openxmlformats.org/officeDocument/2006/relationships/hyperlink" Target="http://www.etwinning.s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cvnFQd7003E" TargetMode="External"/><Relationship Id="rId4" Type="http://schemas.openxmlformats.org/officeDocument/2006/relationships/image" Target="../media/image0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Relationship Id="rId4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Georgia Wilhelmsson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georgia.wilhelmsson@uddevalla.se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87900" y="1279475"/>
            <a:ext cx="8368200" cy="3289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Grekinna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Språklärare -&gt; engelska, tyska, franska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Frankrikeutbyte-&gt; Monistrol-sur-Loire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eTwinningambassadör -&gt; Uddevalla Gymnasieskola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Erasmus+ -&gt; “Who is knocking at my door”? 2014-2016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Studier -&gt; Nordiska Masterprogrammet för språklärare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Thesis: To what extent does eTwinning promote intercultural competence? The case of: “The Universe is Made of Tiny Stories”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Vad kan man göra på portalen?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87900" y="1489825"/>
            <a:ext cx="8579400" cy="355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</a:pPr>
            <a:r>
              <a:rPr lang="sv" sz="2400"/>
              <a:t>Hitta en eller flera projektpartners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Planera och utveckla ett samarbetsprojekt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Arbeta tillsammans i en säker virtuell plattform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Utbyta idéer med lärare i hela Europa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Dela material, stort nätverk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Få internationellt erkännande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Få gratis kompetensutveckling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sv" sz="2400"/>
              <a:t>Starta Erasmus+ projekt, Nordplus projekt, eTwinning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Skolverket - Läroplan för gymnasieskolan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 Internationella kontakter och utbildningsutbyte med andra länder ska främjas.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 Eleverna ska också kunna orientera sig i en komplex verklighet med stort informationsflöde och snabb förändringstakt.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 Eleverna ska träna sig att tänka kritiskt, att granska fakta och förhållanden och att inse konsekvenserna av olika alternativ.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Ett internationellt perspektiv är viktigt för att kunna se den egna verkligheten i ett globalt sammanhang och för att skapa internationell solidaritet.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375" y="696425"/>
            <a:ext cx="54102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548175" y="1676125"/>
            <a:ext cx="6115800" cy="28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262" y="294275"/>
            <a:ext cx="6819624" cy="455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Vad får lärarna ut av eTwinningprojekt?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87900" y="1258125"/>
            <a:ext cx="8368200" cy="331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sv"/>
              <a:t>Stort nätverk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Använda IKT (learning by doing)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Innovativa metoder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Interkulturellt lärande (tvåvägskommunikation)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Utbyta pedagogiska och didaktiska tips (sharing is caring)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Ta in världen i klassrummet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Utveckla elevernas kommunikativa kompetens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Nya vänskapsband</a:t>
            </a:r>
          </a:p>
          <a:p>
            <a:pPr indent="-228600" lvl="0" marL="457200">
              <a:spcBef>
                <a:spcPts val="0"/>
              </a:spcBef>
            </a:pPr>
            <a:r>
              <a:rPr lang="sv"/>
              <a:t>Nya projekt, utbyten, utmaningar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sv" sz="3000"/>
              <a:t>PDW-Kompetensutveckling</a:t>
            </a:r>
          </a:p>
          <a:p>
            <a:pPr lvl="0">
              <a:spcBef>
                <a:spcPts val="0"/>
              </a:spcBef>
              <a:buNone/>
            </a:pPr>
            <a:r>
              <a:rPr lang="sv" sz="3000" u="sng">
                <a:solidFill>
                  <a:schemeClr val="hlink"/>
                </a:solidFill>
                <a:hlinkClick r:id="rId3"/>
              </a:rPr>
              <a:t>https://www.youtube.com/watch?v=Bida2TxOmtY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Vad får eleverna ut av eTwinningprojekt?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0" y="1144125"/>
            <a:ext cx="8480700" cy="40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sv"/>
              <a:t>Samarbeta i grupp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Digitala verktyg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Utvecklar kreativitet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Vässar språkförmågorna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Internationellt perspektiv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Större självsäkerhet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Lär sig mer om sin egen kultur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Kritiskt tänkande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Autencitet, “riktiga” mottagare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Kommunikation via Skype</a:t>
            </a:r>
          </a:p>
          <a:p>
            <a:pPr lvl="0" rtl="0">
              <a:spcBef>
                <a:spcPts val="0"/>
              </a:spcBef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https://www.youtube.com/watch?v=ghKDn83SsHE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83850" y="458025"/>
            <a:ext cx="8372400" cy="80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Hur går man tillväga?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19400" y="1266825"/>
            <a:ext cx="9024600" cy="387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Onlinekurs för nybörjare -&gt; </a:t>
            </a:r>
            <a:r>
              <a:rPr lang="sv" u="sng">
                <a:solidFill>
                  <a:schemeClr val="hlink"/>
                </a:solidFill>
                <a:hlinkClick r:id="rId3"/>
              </a:rPr>
              <a:t>www.etwinning.se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eTwinningportalen -&gt; </a:t>
            </a:r>
            <a:r>
              <a:rPr lang="sv" u="sng">
                <a:solidFill>
                  <a:schemeClr val="hlink"/>
                </a:solidFill>
                <a:hlinkClick r:id="rId4"/>
              </a:rPr>
              <a:t>www.etwinning.net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eTwinning live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Twinspace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Man registrerar sig, letar upp en eller flera partnerskolor och skapar ett projekt. Varaktighet: 3 månader, 6 månader, 1 år… KISS: keep it smart and simple.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För att få inspiration, titta på färdiga  projekt kit för olika elevkategorier.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Sök på åldersgrupp, ämne, land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Arbeta med en svensk skola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https://twinspace.etwinning.net/21062/home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87900" y="1144125"/>
            <a:ext cx="8368200" cy="342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The Universe is made of Tiny Stories 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www.theuniverseismadeoftinystoriesblog.wordpress.com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25" y="2047525"/>
            <a:ext cx="5935074" cy="27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Vet du vad eTwinning är?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3000"/>
              <a:t>  </a:t>
            </a:r>
            <a:r>
              <a:rPr lang="sv" sz="3000"/>
              <a:t>www.menti.com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sv"/>
              <a:t>   </a:t>
            </a:r>
            <a:r>
              <a:rPr lang="sv" sz="3000"/>
              <a:t>CODE: 72769                 </a:t>
            </a:r>
          </a:p>
        </p:txBody>
      </p:sp>
      <p:pic>
        <p:nvPicPr>
          <p:cNvPr descr="images.jpe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150" y="1489825"/>
            <a:ext cx="3132074" cy="23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ctrTitle"/>
          </p:nvPr>
        </p:nvSpPr>
        <p:spPr>
          <a:xfrm>
            <a:off x="1680300" y="863400"/>
            <a:ext cx="5930100" cy="21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sv" sz="3000"/>
              <a:t>National Quality Label</a:t>
            </a:r>
          </a:p>
          <a:p>
            <a:pPr lvl="0" algn="l">
              <a:spcBef>
                <a:spcPts val="0"/>
              </a:spcBef>
              <a:buNone/>
            </a:pPr>
            <a:r>
              <a:rPr lang="sv" sz="3000"/>
              <a:t>European Quality Label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sv" sz="3000"/>
              <a:t>Nationella Priset, 2015</a:t>
            </a:r>
          </a:p>
          <a:p>
            <a:pPr lvl="0" algn="l">
              <a:spcBef>
                <a:spcPts val="0"/>
              </a:spcBef>
              <a:buNone/>
            </a:pPr>
            <a:r>
              <a:rPr lang="sv" sz="3000"/>
              <a:t>”What’s up in Europe”?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186" name="Shape 186"/>
          <p:cNvSpPr txBox="1"/>
          <p:nvPr>
            <p:ph idx="1" type="subTitle"/>
          </p:nvPr>
        </p:nvSpPr>
        <p:spPr>
          <a:xfrm>
            <a:off x="1405351" y="25843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1800" u="sng">
                <a:solidFill>
                  <a:schemeClr val="hlink"/>
                </a:solidFill>
                <a:hlinkClick r:id="rId3"/>
              </a:rPr>
              <a:t>https://www.youtube.com/watch?v=UeDCiHcmyiM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ullSizeRender.jpg.jpe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9" y="357200"/>
            <a:ext cx="8368199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eTwinning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87900" y="1489825"/>
            <a:ext cx="8581200" cy="353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Uppfyller ett flertal mål i läroplanen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Erbjuder autencitet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Tillför variation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Ger motiverade elever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Förbättrar självförtroendet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Kännedom om den egna kulturen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Kännedom om andra kulturer, attityder, värderingar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Raserar stereotyper, främlingsfientlighet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Kompetensutveckling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sv" sz="2400"/>
              <a:t>Online seminarier, videokonferenser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sv" sz="2400"/>
              <a:t>Learning Events (LE), kortare kurser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sv" sz="2400"/>
              <a:t>Årliga eTwinningkonferenser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sv" sz="2400"/>
              <a:t>Årliga prisceremonier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sv" sz="2400"/>
              <a:t>Årliga ambassadörsträffar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sv" sz="2400"/>
              <a:t>PDW, workshops, föreläsningar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Tips på digitala verktyg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87900" y="1467800"/>
            <a:ext cx="8368200" cy="336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Voki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Padlet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Surveymonkey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Kahoot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Tricider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Twiddla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Tagul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Quizlet live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v"/>
              <a:t>Sticky moose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sv"/>
              <a:t>QR-codes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KAHOOT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186750" y="1346149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https://play.kahoot.it/#/k/ef6d2bc6-225c-492c-b3e0-cabacbd262b2</a:t>
            </a:r>
          </a:p>
          <a:p>
            <a:pPr lvl="0">
              <a:spcBef>
                <a:spcPts val="0"/>
              </a:spcBef>
              <a:buNone/>
            </a:pPr>
            <a:r>
              <a:rPr lang="sv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ctrTitle"/>
          </p:nvPr>
        </p:nvSpPr>
        <p:spPr>
          <a:xfrm>
            <a:off x="1484200" y="588550"/>
            <a:ext cx="3377700" cy="205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sv" sz="4800"/>
              <a:t>     TACK!</a:t>
            </a:r>
          </a:p>
        </p:txBody>
      </p:sp>
      <p:sp>
        <p:nvSpPr>
          <p:cNvPr id="223" name="Shape 223"/>
          <p:cNvSpPr txBox="1"/>
          <p:nvPr>
            <p:ph idx="1" type="subTitle"/>
          </p:nvPr>
        </p:nvSpPr>
        <p:spPr>
          <a:xfrm>
            <a:off x="4925875" y="3049450"/>
            <a:ext cx="25377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009.JPG.jpeg"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625" y="588550"/>
            <a:ext cx="3377700" cy="40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x="1586400" y="703075"/>
            <a:ext cx="5971200" cy="1968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sv"/>
              <a:t>Informera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sv"/>
              <a:t>Informera</a:t>
            </a:r>
          </a:p>
          <a:p>
            <a:pPr lvl="0" algn="l">
              <a:spcBef>
                <a:spcPts val="0"/>
              </a:spcBef>
              <a:buNone/>
            </a:pPr>
            <a:r>
              <a:rPr lang="sv"/>
              <a:t>Inspirera</a:t>
            </a:r>
          </a:p>
          <a:p>
            <a:pPr lvl="0" algn="l">
              <a:spcBef>
                <a:spcPts val="0"/>
              </a:spcBef>
              <a:buNone/>
            </a:pPr>
            <a:r>
              <a:rPr lang="sv"/>
              <a:t>Introducera: eTwinning</a:t>
            </a:r>
          </a:p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x="1341300" y="2878825"/>
            <a:ext cx="6461400" cy="203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https://www.etwinning.net/sv/pub/index.htm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sv" u="sng">
                <a:solidFill>
                  <a:schemeClr val="hlink"/>
                </a:solidFill>
                <a:hlinkClick r:id="rId4"/>
              </a:rPr>
              <a:t>http://www.etwinning.se/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Vad gör en eTwinningambassadör?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Informerar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Entusiasmerar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Vägleder lärare och skolledare i eTwinningsyfte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Ordnar workshops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Skriver i den svenska eTwinningbloggen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sv" sz="2400"/>
              <a:t>Uppmärksammar eTwinning i sociala medier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Vad är eTwinning?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87900" y="1316674"/>
            <a:ext cx="8368200" cy="35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Samarbetsyta för skolor i Europa över  Internet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Europeiska kommissionen, CSS, NSS, UHR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Internationalisering och digitalisering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Gratis, säker plattform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Förskolan -&gt; Gymnasieskolan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Ämnesövergripande arbetssätt</a:t>
            </a:r>
          </a:p>
          <a:p>
            <a:pPr lvl="0">
              <a:spcBef>
                <a:spcPts val="0"/>
              </a:spcBef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www.youtube.com/watch?v=cvnFQd7003E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ogo_en.gif"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49" y="1221225"/>
            <a:ext cx="2657949" cy="17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12208" y="100575"/>
            <a:ext cx="6655500" cy="786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43675" y="100575"/>
            <a:ext cx="9568500" cy="446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twinning_logo_656x369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075" y="235405"/>
            <a:ext cx="3963017" cy="223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a00d8341d386853ef015392f78758970b.jpg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75" y="235400"/>
            <a:ext cx="8688400" cy="44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t/>
            </a:r>
            <a:endParaRPr b="1" sz="2300">
              <a:solidFill>
                <a:srgbClr val="142326"/>
              </a:solidFill>
              <a:highlight>
                <a:srgbClr val="1C4054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sv"/>
              <a:t>2005, året då eTwinning startades...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b="1" lang="sv" sz="2300">
                <a:solidFill>
                  <a:srgbClr val="FFFFFF"/>
                </a:solidFill>
                <a:highlight>
                  <a:srgbClr val="1C4054"/>
                </a:highlight>
                <a:latin typeface="Arial"/>
                <a:ea typeface="Arial"/>
                <a:cs typeface="Arial"/>
                <a:sym typeface="Arial"/>
              </a:rPr>
              <a:t>448.760 LÄRARE</a:t>
            </a:r>
          </a:p>
          <a:p>
            <a:pPr lvl="0" rtl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b="1" lang="sv" sz="2300">
                <a:solidFill>
                  <a:srgbClr val="FFFFFF"/>
                </a:solidFill>
                <a:highlight>
                  <a:srgbClr val="1C4054"/>
                </a:highlight>
                <a:latin typeface="Arial"/>
                <a:ea typeface="Arial"/>
                <a:cs typeface="Arial"/>
                <a:sym typeface="Arial"/>
              </a:rPr>
              <a:t>175.624 SKOLOR</a:t>
            </a:r>
          </a:p>
          <a:p>
            <a:pPr lvl="0" rtl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b="1" lang="sv" sz="2300">
                <a:solidFill>
                  <a:srgbClr val="FFFFFF"/>
                </a:solidFill>
                <a:highlight>
                  <a:srgbClr val="1C4054"/>
                </a:highlight>
                <a:latin typeface="Arial"/>
                <a:ea typeface="Arial"/>
                <a:cs typeface="Arial"/>
                <a:sym typeface="Arial"/>
              </a:rPr>
              <a:t>56.960 PROJEKT</a:t>
            </a:r>
          </a:p>
          <a:p>
            <a:pPr lvl="0" rtl="0" algn="ctr"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  <a:highlight>
                <a:srgbClr val="1C4054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  <a:highlight>
                <a:srgbClr val="1C4054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300">
              <a:solidFill>
                <a:srgbClr val="142326"/>
              </a:solidFill>
              <a:highlight>
                <a:srgbClr val="1C4054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Vilka länder är med i eTwinning?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87900" y="1489825"/>
            <a:ext cx="87561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2400"/>
              <a:t>EU:s 28 medlemsstater</a:t>
            </a:r>
          </a:p>
          <a:p>
            <a:pPr lvl="0">
              <a:spcBef>
                <a:spcPts val="0"/>
              </a:spcBef>
              <a:buNone/>
            </a:pPr>
            <a:r>
              <a:rPr lang="sv" sz="2400"/>
              <a:t>Island, Norge, Turkiet</a:t>
            </a:r>
          </a:p>
          <a:p>
            <a:pPr lvl="0">
              <a:spcBef>
                <a:spcPts val="0"/>
              </a:spcBef>
              <a:buNone/>
            </a:pPr>
            <a:r>
              <a:rPr lang="sv" sz="2400"/>
              <a:t>eTwinning Plus länder</a:t>
            </a:r>
          </a:p>
          <a:p>
            <a:pPr lvl="0">
              <a:spcBef>
                <a:spcPts val="0"/>
              </a:spcBef>
              <a:buNone/>
            </a:pPr>
            <a:r>
              <a:rPr lang="sv" sz="2400"/>
              <a:t>Armenien, Azerbadjan, Georgien, Moldavien, Tunisien, Ukraina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(2013) Skolor väljs ut och åläggs arbeta med eTwinning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197.JPG.jpe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561975"/>
            <a:ext cx="7143750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